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280" r:id="rId3"/>
    <p:sldId id="256" r:id="rId4"/>
    <p:sldId id="257"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086"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C7C64E-E298-453C-AA31-815082D30B59}" type="datetimeFigureOut">
              <a:rPr lang="en-US" smtClean="0"/>
              <a:t>4/30/2016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0B54C-8A8F-4D6D-A879-5025C73DF464}" type="slidenum">
              <a:rPr lang="en-US" smtClean="0"/>
              <a:t>‹#›</a:t>
            </a:fld>
            <a:endParaRPr lang="en-US"/>
          </a:p>
        </p:txBody>
      </p:sp>
    </p:spTree>
    <p:extLst>
      <p:ext uri="{BB962C8B-B14F-4D97-AF65-F5344CB8AC3E}">
        <p14:creationId xmlns:p14="http://schemas.microsoft.com/office/powerpoint/2010/main" val="2434908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00B54C-8A8F-4D6D-A879-5025C73DF464}" type="slidenum">
              <a:rPr lang="en-US" smtClean="0"/>
              <a:t>4</a:t>
            </a:fld>
            <a:endParaRPr lang="en-US"/>
          </a:p>
        </p:txBody>
      </p:sp>
    </p:spTree>
    <p:extLst>
      <p:ext uri="{BB962C8B-B14F-4D97-AF65-F5344CB8AC3E}">
        <p14:creationId xmlns:p14="http://schemas.microsoft.com/office/powerpoint/2010/main" val="44607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00B54C-8A8F-4D6D-A879-5025C73DF464}" type="slidenum">
              <a:rPr lang="en-US" smtClean="0"/>
              <a:t>10</a:t>
            </a:fld>
            <a:endParaRPr lang="en-US"/>
          </a:p>
        </p:txBody>
      </p:sp>
    </p:spTree>
    <p:extLst>
      <p:ext uri="{BB962C8B-B14F-4D97-AF65-F5344CB8AC3E}">
        <p14:creationId xmlns:p14="http://schemas.microsoft.com/office/powerpoint/2010/main" val="4057279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rtl="1">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rtl="1">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0AFBCBA-74D2-4559-930B-4300839DE3EE}"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EC12B-0832-4D09-88AF-B47B4C7854A9}" type="slidenum">
              <a:rPr lang="en-US" smtClean="0"/>
              <a:t>‹#›</a:t>
            </a:fld>
            <a:endParaRPr lang="en-US"/>
          </a:p>
        </p:txBody>
      </p:sp>
    </p:spTree>
    <p:extLst>
      <p:ext uri="{BB962C8B-B14F-4D97-AF65-F5344CB8AC3E}">
        <p14:creationId xmlns:p14="http://schemas.microsoft.com/office/powerpoint/2010/main" val="4043462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rtl="1">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0AFBCBA-74D2-4559-930B-4300839DE3EE}"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EC12B-0832-4D09-88AF-B47B4C7854A9}" type="slidenum">
              <a:rPr lang="en-US" smtClean="0"/>
              <a:t>‹#›</a:t>
            </a:fld>
            <a:endParaRPr lang="en-US"/>
          </a:p>
        </p:txBody>
      </p:sp>
    </p:spTree>
    <p:extLst>
      <p:ext uri="{BB962C8B-B14F-4D97-AF65-F5344CB8AC3E}">
        <p14:creationId xmlns:p14="http://schemas.microsoft.com/office/powerpoint/2010/main" val="205280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rtl="1">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AFBCBA-74D2-4559-930B-4300839DE3EE}" type="datetimeFigureOut">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EC12B-0832-4D09-88AF-B47B4C7854A9}" type="slidenum">
              <a:rPr lang="en-US" smtClean="0"/>
              <a:t>‹#›</a:t>
            </a:fld>
            <a:endParaRPr lang="en-US"/>
          </a:p>
        </p:txBody>
      </p:sp>
    </p:spTree>
    <p:extLst>
      <p:ext uri="{BB962C8B-B14F-4D97-AF65-F5344CB8AC3E}">
        <p14:creationId xmlns:p14="http://schemas.microsoft.com/office/powerpoint/2010/main" val="2991918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rtl="1">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lgn="r" rtl="1">
              <a:defRPr sz="2800"/>
            </a:lvl1pPr>
            <a:lvl2pPr algn="r" rtl="1">
              <a:defRPr sz="2400"/>
            </a:lvl2pPr>
            <a:lvl3pPr algn="r" rtl="1">
              <a:defRPr sz="2000"/>
            </a:lvl3pPr>
            <a:lvl4pPr algn="r" rtl="1">
              <a:defRPr sz="1800"/>
            </a:lvl4pPr>
            <a:lvl5pPr algn="r" rtl="1">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0AFBCBA-74D2-4559-930B-4300839DE3EE}" type="datetimeFigureOut">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EC12B-0832-4D09-88AF-B47B4C7854A9}" type="slidenum">
              <a:rPr lang="en-US" smtClean="0"/>
              <a:t>‹#›</a:t>
            </a:fld>
            <a:endParaRPr lang="en-US"/>
          </a:p>
        </p:txBody>
      </p:sp>
    </p:spTree>
    <p:extLst>
      <p:ext uri="{BB962C8B-B14F-4D97-AF65-F5344CB8AC3E}">
        <p14:creationId xmlns:p14="http://schemas.microsoft.com/office/powerpoint/2010/main" val="10020205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alphaModFix amt="52000"/>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FBCBA-74D2-4559-930B-4300839DE3EE}" type="datetimeFigureOut">
              <a:rPr lang="en-US" smtClean="0"/>
              <a:t>4/30/2016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EC12B-0832-4D09-88AF-B47B4C7854A9}" type="slidenum">
              <a:rPr lang="en-US" smtClean="0"/>
              <a:t>‹#›</a:t>
            </a:fld>
            <a:endParaRPr lang="en-US"/>
          </a:p>
        </p:txBody>
      </p:sp>
    </p:spTree>
    <p:extLst>
      <p:ext uri="{BB962C8B-B14F-4D97-AF65-F5344CB8AC3E}">
        <p14:creationId xmlns:p14="http://schemas.microsoft.com/office/powerpoint/2010/main" val="814635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fa-IR" dirty="0" smtClean="0"/>
              <a:t>10</a:t>
            </a:r>
            <a:r>
              <a:rPr lang="fa-IR" sz="5300" dirty="0" smtClean="0"/>
              <a:t> گام </a:t>
            </a:r>
            <a:br>
              <a:rPr lang="fa-IR" sz="5300" dirty="0" smtClean="0"/>
            </a:br>
            <a:r>
              <a:rPr lang="fa-IR" sz="5300" dirty="0" smtClean="0"/>
              <a:t>برای اجرای </a:t>
            </a:r>
            <a:br>
              <a:rPr lang="fa-IR" sz="5300" dirty="0" smtClean="0"/>
            </a:br>
            <a:r>
              <a:rPr lang="fa-IR" sz="5300" dirty="0" smtClean="0"/>
              <a:t>برنامه ارتقا سلامت در محل کار</a:t>
            </a:r>
            <a:endParaRPr lang="en-US" sz="5300" dirty="0"/>
          </a:p>
        </p:txBody>
      </p:sp>
      <p:sp>
        <p:nvSpPr>
          <p:cNvPr id="5" name="Subtitle 4"/>
          <p:cNvSpPr>
            <a:spLocks noGrp="1"/>
          </p:cNvSpPr>
          <p:nvPr>
            <p:ph type="subTitle" idx="1"/>
          </p:nvPr>
        </p:nvSpPr>
        <p:spPr>
          <a:xfrm>
            <a:off x="1371600" y="4221088"/>
            <a:ext cx="6400800" cy="1417712"/>
          </a:xfrm>
        </p:spPr>
        <p:txBody>
          <a:bodyPr/>
          <a:lstStyle/>
          <a:p>
            <a:endParaRPr lang="en-US" dirty="0"/>
          </a:p>
        </p:txBody>
      </p:sp>
    </p:spTree>
    <p:extLst>
      <p:ext uri="{BB962C8B-B14F-4D97-AF65-F5344CB8AC3E}">
        <p14:creationId xmlns:p14="http://schemas.microsoft.com/office/powerpoint/2010/main" val="426856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620688"/>
            <a:ext cx="7772400" cy="908719"/>
          </a:xfrm>
        </p:spPr>
        <p:txBody>
          <a:bodyPr>
            <a:noAutofit/>
          </a:bodyPr>
          <a:lstStyle/>
          <a:p>
            <a:pPr marL="342900" indent="-342900" algn="r">
              <a:buBlip>
                <a:blip r:embed="rId3"/>
              </a:buBlip>
            </a:pPr>
            <a:r>
              <a:rPr lang="fa-IR" sz="2400" dirty="0" smtClean="0"/>
              <a:t> </a:t>
            </a:r>
            <a:r>
              <a:rPr lang="fa-IR" sz="3600" dirty="0" smtClean="0"/>
              <a:t>گام4:تعيين اهداف كلی،اختصاصی و رفتاری</a:t>
            </a:r>
            <a:br>
              <a:rPr lang="fa-IR" sz="3600" dirty="0" smtClean="0"/>
            </a:br>
            <a:endParaRPr lang="en-US" sz="3600" dirty="0"/>
          </a:p>
        </p:txBody>
      </p:sp>
      <p:sp>
        <p:nvSpPr>
          <p:cNvPr id="3" name="Subtitle 2"/>
          <p:cNvSpPr>
            <a:spLocks noGrp="1"/>
          </p:cNvSpPr>
          <p:nvPr>
            <p:ph type="subTitle" idx="1"/>
          </p:nvPr>
        </p:nvSpPr>
        <p:spPr>
          <a:xfrm>
            <a:off x="467544" y="1407840"/>
            <a:ext cx="8352928" cy="5450160"/>
          </a:xfrm>
        </p:spPr>
        <p:txBody>
          <a:bodyPr>
            <a:normAutofit/>
          </a:bodyPr>
          <a:lstStyle/>
          <a:p>
            <a:pPr marL="514350" indent="-514350" algn="r" rtl="1">
              <a:buFont typeface="+mj-lt"/>
              <a:buAutoNum type="arabicPeriod"/>
            </a:pPr>
            <a:r>
              <a:rPr lang="fa-IR" sz="2400" b="1" dirty="0" smtClean="0">
                <a:solidFill>
                  <a:schemeClr val="tx1"/>
                </a:solidFill>
              </a:rPr>
              <a:t>تعيين اهداف كلی برنامه با تمركز بر نيازها و علايق</a:t>
            </a:r>
          </a:p>
          <a:p>
            <a:pPr marL="342900" indent="-342900" algn="r" rtl="1">
              <a:buFont typeface="Wingdings" pitchFamily="2" charset="2"/>
              <a:buChar char="§"/>
            </a:pPr>
            <a:r>
              <a:rPr lang="fa-IR" sz="2400" dirty="0" smtClean="0">
                <a:solidFill>
                  <a:schemeClr val="tx1"/>
                </a:solidFill>
              </a:rPr>
              <a:t>قلمرو برنامه شامل حيطه های اصلی و مورد هدف برنامه</a:t>
            </a:r>
          </a:p>
          <a:p>
            <a:pPr marL="342900" indent="-342900" algn="r" rtl="1">
              <a:buFont typeface="Wingdings" pitchFamily="2" charset="2"/>
              <a:buChar char="§"/>
            </a:pPr>
            <a:r>
              <a:rPr lang="fa-IR" sz="2400" dirty="0" smtClean="0">
                <a:solidFill>
                  <a:schemeClr val="tx1"/>
                </a:solidFill>
              </a:rPr>
              <a:t>نتايج مورد انتظار برای مديريت و كاركنان</a:t>
            </a:r>
          </a:p>
          <a:p>
            <a:pPr marL="342900" indent="-342900" algn="r" rtl="1">
              <a:buFont typeface="Wingdings" pitchFamily="2" charset="2"/>
              <a:buChar char="§"/>
            </a:pPr>
            <a:r>
              <a:rPr lang="fa-IR" sz="2400" dirty="0" smtClean="0">
                <a:solidFill>
                  <a:schemeClr val="tx1"/>
                </a:solidFill>
              </a:rPr>
              <a:t>منابع مالی و زمان لازم برای دستيابی به نتايج و پيامدها متناسب با منابع در دسترس</a:t>
            </a:r>
          </a:p>
          <a:p>
            <a:pPr marL="342900" indent="-342900" algn="r" rtl="1">
              <a:buFont typeface="Wingdings" pitchFamily="2" charset="2"/>
              <a:buChar char="§"/>
            </a:pPr>
            <a:r>
              <a:rPr lang="fa-IR" sz="2400" dirty="0" smtClean="0">
                <a:solidFill>
                  <a:schemeClr val="tx1"/>
                </a:solidFill>
              </a:rPr>
              <a:t>بهترين روش برای پيگيری ميزان پيشرفت برنامه.</a:t>
            </a:r>
          </a:p>
          <a:p>
            <a:pPr marL="342900" indent="-342900" algn="r" rtl="1">
              <a:buFont typeface="Wingdings" pitchFamily="2" charset="2"/>
              <a:buChar char="§"/>
            </a:pPr>
            <a:endParaRPr lang="fa-IR" sz="2400" dirty="0" smtClean="0">
              <a:solidFill>
                <a:schemeClr val="tx1"/>
              </a:solidFill>
            </a:endParaRPr>
          </a:p>
          <a:p>
            <a:pPr algn="r" rtl="1"/>
            <a:r>
              <a:rPr lang="fa-IR" sz="2400" dirty="0" smtClean="0">
                <a:solidFill>
                  <a:schemeClr val="tx1"/>
                </a:solidFill>
              </a:rPr>
              <a:t>2</a:t>
            </a:r>
            <a:r>
              <a:rPr lang="fa-IR" sz="2400" b="1" dirty="0" smtClean="0">
                <a:solidFill>
                  <a:schemeClr val="tx2">
                    <a:lumMod val="60000"/>
                    <a:lumOff val="40000"/>
                  </a:schemeClr>
                </a:solidFill>
              </a:rPr>
              <a:t>. </a:t>
            </a:r>
            <a:r>
              <a:rPr lang="fa-IR" sz="2400" b="1" dirty="0" smtClean="0">
                <a:solidFill>
                  <a:schemeClr val="tx1"/>
                </a:solidFill>
              </a:rPr>
              <a:t>تعيين اهداف اختصاصی و رفتاری برنامه : </a:t>
            </a:r>
            <a:r>
              <a:rPr lang="fa-IR" sz="2400" dirty="0" smtClean="0">
                <a:solidFill>
                  <a:schemeClr val="tx1"/>
                </a:solidFill>
              </a:rPr>
              <a:t>برای هر يك از اهداف كلی بايد </a:t>
            </a:r>
          </a:p>
          <a:p>
            <a:pPr algn="r" rtl="1"/>
            <a:r>
              <a:rPr lang="fa-IR" sz="2400" dirty="0" smtClean="0">
                <a:solidFill>
                  <a:schemeClr val="tx1"/>
                </a:solidFill>
              </a:rPr>
              <a:t>حد اقل يك هدف اختصاصی و رفتاری تعيين كنيد. اهداف بايد</a:t>
            </a:r>
            <a:r>
              <a:rPr lang="en-US" sz="2400" dirty="0" smtClean="0">
                <a:solidFill>
                  <a:schemeClr val="tx1"/>
                </a:solidFill>
              </a:rPr>
              <a:t>SMART</a:t>
            </a:r>
            <a:r>
              <a:rPr lang="fa-IR" sz="2400" dirty="0" smtClean="0">
                <a:solidFill>
                  <a:schemeClr val="tx1"/>
                </a:solidFill>
              </a:rPr>
              <a:t>باشند.</a:t>
            </a:r>
          </a:p>
          <a:p>
            <a:pPr algn="r" rtl="1"/>
            <a:endParaRPr lang="fa-IR" sz="2400" dirty="0" smtClean="0">
              <a:solidFill>
                <a:schemeClr val="tx1"/>
              </a:solidFill>
            </a:endParaRPr>
          </a:p>
          <a:p>
            <a:pPr algn="just" rtl="1"/>
            <a:endParaRPr lang="fa-IR" sz="2400" dirty="0" smtClean="0">
              <a:solidFill>
                <a:schemeClr val="tx1"/>
              </a:solidFill>
            </a:endParaRPr>
          </a:p>
          <a:p>
            <a:pPr algn="r" rtl="1"/>
            <a:endParaRPr lang="fa-IR" sz="2400" dirty="0" smtClean="0">
              <a:solidFill>
                <a:schemeClr val="tx2">
                  <a:lumMod val="60000"/>
                  <a:lumOff val="40000"/>
                </a:schemeClr>
              </a:solidFill>
            </a:endParaRPr>
          </a:p>
          <a:p>
            <a:pPr marL="457200" indent="-457200" algn="r" rtl="1">
              <a:buFont typeface="+mj-lt"/>
              <a:buAutoNum type="arabicPeriod"/>
            </a:pPr>
            <a:endParaRPr lang="en-US" sz="2400" dirty="0">
              <a:solidFill>
                <a:schemeClr val="tx1"/>
              </a:solidFill>
            </a:endParaRPr>
          </a:p>
        </p:txBody>
      </p:sp>
    </p:spTree>
    <p:extLst>
      <p:ext uri="{BB962C8B-B14F-4D97-AF65-F5344CB8AC3E}">
        <p14:creationId xmlns:p14="http://schemas.microsoft.com/office/powerpoint/2010/main" val="1384643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864096"/>
          </a:xfrm>
        </p:spPr>
        <p:txBody>
          <a:bodyPr>
            <a:noAutofit/>
          </a:bodyPr>
          <a:lstStyle/>
          <a:p>
            <a:pPr marL="457200" indent="-457200" algn="r">
              <a:buBlip>
                <a:blip r:embed="rId2"/>
              </a:buBlip>
            </a:pPr>
            <a:r>
              <a:rPr lang="fa-IR" sz="3600" dirty="0" smtClean="0"/>
              <a:t>گام5: تعيين فعاليت های برنامه ،برنامه عملياتی و بودجه</a:t>
            </a:r>
            <a:endParaRPr lang="en-US" sz="3600" dirty="0"/>
          </a:p>
        </p:txBody>
      </p:sp>
      <p:sp>
        <p:nvSpPr>
          <p:cNvPr id="3" name="Subtitle 2"/>
          <p:cNvSpPr>
            <a:spLocks noGrp="1"/>
          </p:cNvSpPr>
          <p:nvPr>
            <p:ph type="subTitle" idx="1"/>
          </p:nvPr>
        </p:nvSpPr>
        <p:spPr>
          <a:xfrm>
            <a:off x="395536" y="1268760"/>
            <a:ext cx="8136904" cy="5400600"/>
          </a:xfrm>
        </p:spPr>
        <p:txBody>
          <a:bodyPr>
            <a:normAutofit/>
          </a:bodyPr>
          <a:lstStyle/>
          <a:p>
            <a:pPr algn="justLow" rtl="1"/>
            <a:r>
              <a:rPr lang="fa-IR" sz="2400" b="1" dirty="0" smtClean="0">
                <a:solidFill>
                  <a:schemeClr val="tx1"/>
                </a:solidFill>
              </a:rPr>
              <a:t>تعيين فعاليت های برنامه</a:t>
            </a:r>
          </a:p>
          <a:p>
            <a:pPr marL="342900" indent="-342900" algn="justLow" rtl="1">
              <a:buFont typeface="Wingdings" pitchFamily="2" charset="2"/>
              <a:buChar char="q"/>
            </a:pPr>
            <a:r>
              <a:rPr lang="fa-IR" sz="2400" dirty="0" smtClean="0">
                <a:solidFill>
                  <a:schemeClr val="tx1"/>
                </a:solidFill>
              </a:rPr>
              <a:t>فعاليت</a:t>
            </a:r>
            <a:r>
              <a:rPr lang="fa-IR" sz="2000" dirty="0" smtClean="0">
                <a:solidFill>
                  <a:schemeClr val="tx1"/>
                </a:solidFill>
              </a:rPr>
              <a:t>ها  متناسب با نيازها و علايق كاركنان،بودجه و زمان</a:t>
            </a:r>
          </a:p>
          <a:p>
            <a:pPr algn="justLow" rtl="1"/>
            <a:r>
              <a:rPr lang="fa-IR" sz="2000" dirty="0" smtClean="0">
                <a:solidFill>
                  <a:schemeClr val="tx1"/>
                </a:solidFill>
              </a:rPr>
              <a:t>فعاليت ها به سه سطح كم،متوسط، و زياد تقسيم شده اند و در هر سطح، منابع انسانی ومالی لازم برای اجرای فعاليت مورد نظر تخمين زده شده است.</a:t>
            </a:r>
          </a:p>
          <a:p>
            <a:pPr algn="justLow" rtl="1"/>
            <a:r>
              <a:rPr lang="fa-IR" sz="2000" dirty="0" smtClean="0">
                <a:solidFill>
                  <a:schemeClr val="tx1"/>
                </a:solidFill>
              </a:rPr>
              <a:t>فعاليت ها براساس تمركز بر اهداف برنامه، در هر يك از حيطه های زير طبقه بندی می شوند: </a:t>
            </a:r>
          </a:p>
          <a:p>
            <a:pPr marL="342900" indent="-342900" algn="justLow" rtl="1">
              <a:buFont typeface="Arial" pitchFamily="34" charset="0"/>
              <a:buChar char="•"/>
            </a:pPr>
            <a:r>
              <a:rPr lang="fa-IR" sz="2000" dirty="0" smtClean="0">
                <a:solidFill>
                  <a:schemeClr val="tx1"/>
                </a:solidFill>
              </a:rPr>
              <a:t>مردم</a:t>
            </a:r>
          </a:p>
          <a:p>
            <a:pPr marL="342900" indent="-342900" algn="justLow" rtl="1">
              <a:buFont typeface="Arial" pitchFamily="34" charset="0"/>
              <a:buChar char="•"/>
            </a:pPr>
            <a:r>
              <a:rPr lang="fa-IR" sz="2000" dirty="0" smtClean="0">
                <a:solidFill>
                  <a:schemeClr val="tx1"/>
                </a:solidFill>
              </a:rPr>
              <a:t>محيط</a:t>
            </a:r>
          </a:p>
          <a:p>
            <a:pPr marL="342900" indent="-342900" algn="justLow" rtl="1">
              <a:buFont typeface="Arial" pitchFamily="34" charset="0"/>
              <a:buChar char="•"/>
            </a:pPr>
            <a:r>
              <a:rPr lang="fa-IR" sz="2000" dirty="0" smtClean="0">
                <a:solidFill>
                  <a:schemeClr val="tx1"/>
                </a:solidFill>
              </a:rPr>
              <a:t>خط مشي و سياست</a:t>
            </a:r>
          </a:p>
          <a:p>
            <a:pPr algn="justLow" rtl="1"/>
            <a:r>
              <a:rPr lang="fa-IR" sz="2000" dirty="0" smtClean="0">
                <a:solidFill>
                  <a:schemeClr val="tx1"/>
                </a:solidFill>
              </a:rPr>
              <a:t>فعاليت هايی كه بر «مردم» تمركز دارند، آموزش و افزايش آگاهی عمومی را هدف خود قرار </a:t>
            </a:r>
          </a:p>
          <a:p>
            <a:pPr algn="justLow" rtl="1"/>
            <a:r>
              <a:rPr lang="fa-IR" sz="2000" dirty="0" smtClean="0">
                <a:solidFill>
                  <a:schemeClr val="tx1"/>
                </a:solidFill>
              </a:rPr>
              <a:t>می دهند. بايد هميشه با فعاليت هايی كه محيطی حامی در محل كار خلق می كنند،توأم گردد. بايد سياست ها و خط مشی های شفافی برای حمايت از آن ها در محل كار وضع گردد.</a:t>
            </a:r>
          </a:p>
        </p:txBody>
      </p:sp>
    </p:spTree>
    <p:extLst>
      <p:ext uri="{BB962C8B-B14F-4D97-AF65-F5344CB8AC3E}">
        <p14:creationId xmlns:p14="http://schemas.microsoft.com/office/powerpoint/2010/main" val="668382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772400" cy="576064"/>
          </a:xfrm>
        </p:spPr>
        <p:txBody>
          <a:bodyPr>
            <a:noAutofit/>
          </a:bodyPr>
          <a:lstStyle/>
          <a:p>
            <a:pPr lvl="0" algn="r" rtl="1">
              <a:spcBef>
                <a:spcPct val="20000"/>
              </a:spcBef>
            </a:pPr>
            <a:r>
              <a:rPr lang="fa-IR" sz="4000" b="1" dirty="0">
                <a:ea typeface="+mn-ea"/>
                <a:cs typeface="Arial"/>
              </a:rPr>
              <a:t>تهيه برنامه عملياتی</a:t>
            </a:r>
          </a:p>
        </p:txBody>
      </p:sp>
      <p:sp>
        <p:nvSpPr>
          <p:cNvPr id="3" name="Subtitle 2"/>
          <p:cNvSpPr>
            <a:spLocks noGrp="1"/>
          </p:cNvSpPr>
          <p:nvPr>
            <p:ph type="subTitle" idx="1"/>
          </p:nvPr>
        </p:nvSpPr>
        <p:spPr>
          <a:xfrm>
            <a:off x="179512" y="1196752"/>
            <a:ext cx="8136904" cy="4392488"/>
          </a:xfrm>
        </p:spPr>
        <p:txBody>
          <a:bodyPr>
            <a:normAutofit/>
          </a:bodyPr>
          <a:lstStyle/>
          <a:p>
            <a:pPr algn="justLow" rtl="1"/>
            <a:endParaRPr lang="fa-IR" sz="2000" dirty="0" smtClean="0">
              <a:solidFill>
                <a:schemeClr val="tx1"/>
              </a:solidFill>
            </a:endParaRPr>
          </a:p>
          <a:p>
            <a:pPr algn="justLow" rtl="1"/>
            <a:r>
              <a:rPr lang="fa-IR" sz="2000" dirty="0" smtClean="0">
                <a:solidFill>
                  <a:schemeClr val="tx1"/>
                </a:solidFill>
              </a:rPr>
              <a:t>برنامه </a:t>
            </a:r>
            <a:r>
              <a:rPr lang="fa-IR" sz="2000" dirty="0">
                <a:solidFill>
                  <a:schemeClr val="tx1"/>
                </a:solidFill>
              </a:rPr>
              <a:t>عملياتی </a:t>
            </a:r>
            <a:r>
              <a:rPr lang="fa-IR" sz="2000" dirty="0" smtClean="0">
                <a:solidFill>
                  <a:schemeClr val="tx1"/>
                </a:solidFill>
              </a:rPr>
              <a:t>( </a:t>
            </a:r>
            <a:r>
              <a:rPr lang="fa-IR" sz="2000" dirty="0">
                <a:solidFill>
                  <a:schemeClr val="tx1"/>
                </a:solidFill>
              </a:rPr>
              <a:t>اهداف كلی، اختصاصی و رفتاری برنامه، </a:t>
            </a:r>
            <a:r>
              <a:rPr lang="fa-IR" sz="2000" dirty="0" smtClean="0">
                <a:solidFill>
                  <a:schemeClr val="tx1"/>
                </a:solidFill>
              </a:rPr>
              <a:t> فعالیت)</a:t>
            </a:r>
            <a:endParaRPr lang="fa-IR" sz="2000" dirty="0">
              <a:solidFill>
                <a:schemeClr val="tx1"/>
              </a:solidFill>
            </a:endParaRPr>
          </a:p>
          <a:p>
            <a:pPr algn="justLow" rtl="1"/>
            <a:r>
              <a:rPr lang="fa-IR" sz="2000" dirty="0">
                <a:solidFill>
                  <a:schemeClr val="tx1"/>
                </a:solidFill>
              </a:rPr>
              <a:t>برنامه عملياتی بايد مبتی بر واقعيت و قابل انعطاف باشد.</a:t>
            </a:r>
          </a:p>
          <a:p>
            <a:pPr algn="justLow" rtl="1"/>
            <a:r>
              <a:rPr lang="fa-IR" sz="2000" dirty="0" smtClean="0">
                <a:solidFill>
                  <a:schemeClr val="tx1"/>
                </a:solidFill>
              </a:rPr>
              <a:t>مطمئن </a:t>
            </a:r>
            <a:r>
              <a:rPr lang="fa-IR" sz="2000" dirty="0">
                <a:solidFill>
                  <a:schemeClr val="tx1"/>
                </a:solidFill>
              </a:rPr>
              <a:t>شويد كه در خصوص زمان انجام فعاليت ها، به نحو مناسبی برنامه ريزی شده است.</a:t>
            </a:r>
            <a:endParaRPr lang="en-US" sz="2000" dirty="0">
              <a:solidFill>
                <a:schemeClr val="tx1"/>
              </a:solidFill>
            </a:endParaRPr>
          </a:p>
          <a:p>
            <a:pPr algn="just" rtl="1"/>
            <a:r>
              <a:rPr lang="fa-IR" sz="2800" dirty="0" smtClean="0">
                <a:solidFill>
                  <a:schemeClr val="tx1"/>
                </a:solidFill>
              </a:rPr>
              <a:t>بودجه </a:t>
            </a:r>
            <a:endParaRPr lang="fa-IR" sz="2800" dirty="0">
              <a:solidFill>
                <a:schemeClr val="tx1"/>
              </a:solidFill>
            </a:endParaRPr>
          </a:p>
          <a:p>
            <a:pPr algn="just" rtl="1"/>
            <a:r>
              <a:rPr lang="fa-IR" sz="2000" dirty="0" smtClean="0">
                <a:solidFill>
                  <a:schemeClr val="tx1"/>
                </a:solidFill>
              </a:rPr>
              <a:t>در تنظيم بودجه، لازم است به موارد زير توجه داشته باشيد: </a:t>
            </a:r>
          </a:p>
          <a:p>
            <a:pPr marL="342900" indent="-342900" algn="just" rtl="1">
              <a:buFont typeface="Arial" pitchFamily="34" charset="0"/>
              <a:buChar char="•"/>
            </a:pPr>
            <a:r>
              <a:rPr lang="fa-IR" sz="2000" dirty="0" smtClean="0">
                <a:solidFill>
                  <a:schemeClr val="tx1"/>
                </a:solidFill>
              </a:rPr>
              <a:t>تجهيزات و ملزومات</a:t>
            </a:r>
          </a:p>
          <a:p>
            <a:pPr marL="342900" indent="-342900" algn="just" rtl="1">
              <a:buFont typeface="Arial" pitchFamily="34" charset="0"/>
              <a:buChar char="•"/>
            </a:pPr>
            <a:r>
              <a:rPr lang="fa-IR" sz="2000" dirty="0" smtClean="0">
                <a:solidFill>
                  <a:schemeClr val="tx1"/>
                </a:solidFill>
              </a:rPr>
              <a:t>هزينه های پرسنلی و آموزشی</a:t>
            </a:r>
          </a:p>
          <a:p>
            <a:pPr marL="342900" indent="-342900" algn="just" rtl="1">
              <a:buFont typeface="Arial" pitchFamily="34" charset="0"/>
              <a:buChar char="•"/>
            </a:pPr>
            <a:r>
              <a:rPr lang="fa-IR" sz="2000" dirty="0" smtClean="0">
                <a:solidFill>
                  <a:schemeClr val="tx1"/>
                </a:solidFill>
              </a:rPr>
              <a:t>پاداش ها و مشوق ها برای مشاركت كاركنان</a:t>
            </a:r>
          </a:p>
          <a:p>
            <a:pPr marL="342900" indent="-342900" algn="just" rtl="1">
              <a:buFont typeface="Arial" pitchFamily="34" charset="0"/>
              <a:buChar char="•"/>
            </a:pPr>
            <a:r>
              <a:rPr lang="fa-IR" sz="2000" dirty="0" smtClean="0">
                <a:solidFill>
                  <a:schemeClr val="tx1"/>
                </a:solidFill>
              </a:rPr>
              <a:t>ساير هزينه های مرتبط با برنامه عملياتی</a:t>
            </a:r>
          </a:p>
          <a:p>
            <a:pPr marL="342900" indent="-342900" algn="just" rtl="1">
              <a:buFont typeface="Wingdings" pitchFamily="2" charset="2"/>
              <a:buChar char="§"/>
            </a:pPr>
            <a:endParaRPr lang="fa-IR" sz="2000" dirty="0">
              <a:solidFill>
                <a:schemeClr val="tx1"/>
              </a:solidFill>
            </a:endParaRPr>
          </a:p>
          <a:p>
            <a:pPr algn="r" rtl="1"/>
            <a:endParaRPr lang="fa-IR" sz="2000" dirty="0" smtClean="0">
              <a:solidFill>
                <a:schemeClr val="tx1"/>
              </a:solidFill>
            </a:endParaRPr>
          </a:p>
          <a:p>
            <a:pPr marL="342900" indent="-342900" algn="just" rtl="1">
              <a:buFont typeface="Wingdings" pitchFamily="2" charset="2"/>
              <a:buChar char="§"/>
            </a:pPr>
            <a:endParaRPr lang="fa-IR" sz="2000" dirty="0" smtClean="0">
              <a:solidFill>
                <a:schemeClr val="tx1"/>
              </a:solidFill>
            </a:endParaRPr>
          </a:p>
          <a:p>
            <a:pPr marL="342900" indent="-342900" algn="just" rtl="1">
              <a:buFont typeface="Wingdings" pitchFamily="2" charset="2"/>
              <a:buChar char="§"/>
            </a:pPr>
            <a:endParaRPr lang="fa-IR" sz="2000" dirty="0">
              <a:solidFill>
                <a:schemeClr val="tx1"/>
              </a:solidFill>
            </a:endParaRPr>
          </a:p>
          <a:p>
            <a:pPr marL="342900" indent="-342900" algn="just" rtl="1">
              <a:buFont typeface="Wingdings" pitchFamily="2" charset="2"/>
              <a:buChar char="§"/>
            </a:pPr>
            <a:endParaRPr lang="fa-IR" sz="2000" dirty="0" smtClean="0">
              <a:solidFill>
                <a:schemeClr val="tx1"/>
              </a:solidFill>
            </a:endParaRPr>
          </a:p>
          <a:p>
            <a:pPr marL="342900" indent="-342900" algn="just" rtl="1">
              <a:buFont typeface="Wingdings" pitchFamily="2" charset="2"/>
              <a:buChar char="§"/>
            </a:pPr>
            <a:endParaRPr lang="fa-IR" sz="2000" dirty="0">
              <a:solidFill>
                <a:schemeClr val="tx1"/>
              </a:solidFill>
            </a:endParaRPr>
          </a:p>
          <a:p>
            <a:pPr marL="342900" indent="-342900" algn="just" rtl="1">
              <a:buFont typeface="Wingdings" pitchFamily="2" charset="2"/>
              <a:buChar char="§"/>
            </a:pPr>
            <a:endParaRPr lang="fa-IR" sz="2000" dirty="0" smtClean="0">
              <a:solidFill>
                <a:schemeClr val="tx1"/>
              </a:solidFill>
            </a:endParaRPr>
          </a:p>
          <a:p>
            <a:pPr marL="342900" indent="-342900" algn="just" rtl="1">
              <a:buFont typeface="Wingdings" pitchFamily="2" charset="2"/>
              <a:buChar char="§"/>
            </a:pPr>
            <a:endParaRPr lang="fa-IR" sz="2000" dirty="0">
              <a:solidFill>
                <a:schemeClr val="tx1"/>
              </a:solidFill>
            </a:endParaRPr>
          </a:p>
          <a:p>
            <a:pPr marL="342900" indent="-342900" algn="just" rtl="1">
              <a:buFont typeface="Wingdings" pitchFamily="2" charset="2"/>
              <a:buChar char="§"/>
            </a:pPr>
            <a:endParaRPr lang="fa-IR" sz="2000" dirty="0" smtClean="0">
              <a:solidFill>
                <a:schemeClr val="tx1"/>
              </a:solidFill>
            </a:endParaRPr>
          </a:p>
          <a:p>
            <a:pPr marL="342900" indent="-342900" algn="just" rtl="1">
              <a:buFont typeface="Wingdings" pitchFamily="2" charset="2"/>
              <a:buChar char="§"/>
            </a:pPr>
            <a:endParaRPr lang="fa-IR" sz="2000" dirty="0">
              <a:solidFill>
                <a:schemeClr val="tx1"/>
              </a:solidFill>
            </a:endParaRPr>
          </a:p>
          <a:p>
            <a:pPr marL="342900" indent="-342900" algn="just" rtl="1">
              <a:buFont typeface="Wingdings" pitchFamily="2" charset="2"/>
              <a:buChar char="§"/>
            </a:pPr>
            <a:endParaRPr lang="fa-IR" sz="2000" dirty="0" smtClean="0">
              <a:solidFill>
                <a:schemeClr val="tx1"/>
              </a:solidFill>
            </a:endParaRPr>
          </a:p>
          <a:p>
            <a:pPr marL="342900" indent="-342900" algn="just" rtl="1">
              <a:buFont typeface="Wingdings" pitchFamily="2" charset="2"/>
              <a:buChar char="§"/>
            </a:pPr>
            <a:endParaRPr lang="fa-IR" sz="2000" dirty="0">
              <a:solidFill>
                <a:schemeClr val="tx1"/>
              </a:solidFill>
            </a:endParaRPr>
          </a:p>
          <a:p>
            <a:pPr marL="342900" indent="-342900" algn="just" rtl="1">
              <a:buFont typeface="Wingdings" pitchFamily="2" charset="2"/>
              <a:buChar char="§"/>
            </a:pPr>
            <a:endParaRPr lang="fa-IR" sz="2000" dirty="0" smtClean="0">
              <a:solidFill>
                <a:schemeClr val="tx1"/>
              </a:solidFill>
            </a:endParaRPr>
          </a:p>
          <a:p>
            <a:pPr algn="just" rtl="1"/>
            <a:endParaRPr lang="en-US" sz="2000" dirty="0">
              <a:solidFill>
                <a:schemeClr val="tx1"/>
              </a:solidFill>
            </a:endParaRPr>
          </a:p>
        </p:txBody>
      </p:sp>
    </p:spTree>
    <p:extLst>
      <p:ext uri="{BB962C8B-B14F-4D97-AF65-F5344CB8AC3E}">
        <p14:creationId xmlns:p14="http://schemas.microsoft.com/office/powerpoint/2010/main" val="175387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720079"/>
          </a:xfrm>
        </p:spPr>
        <p:txBody>
          <a:bodyPr>
            <a:normAutofit/>
          </a:bodyPr>
          <a:lstStyle/>
          <a:p>
            <a:pPr marL="457200" indent="-457200" algn="just" rtl="1">
              <a:buBlip>
                <a:blip r:embed="rId2"/>
              </a:buBlip>
            </a:pPr>
            <a:r>
              <a:rPr lang="fa-IR" sz="4000" dirty="0" smtClean="0"/>
              <a:t>گام6: مشوق ها و پاداش ها را انتخاب كنيد</a:t>
            </a:r>
            <a:endParaRPr lang="en-US" sz="4000" dirty="0"/>
          </a:p>
        </p:txBody>
      </p:sp>
      <p:sp>
        <p:nvSpPr>
          <p:cNvPr id="3" name="Subtitle 2"/>
          <p:cNvSpPr>
            <a:spLocks noGrp="1"/>
          </p:cNvSpPr>
          <p:nvPr>
            <p:ph type="subTitle" idx="1"/>
          </p:nvPr>
        </p:nvSpPr>
        <p:spPr>
          <a:xfrm>
            <a:off x="683568" y="908720"/>
            <a:ext cx="7992888" cy="5544616"/>
          </a:xfrm>
        </p:spPr>
        <p:txBody>
          <a:bodyPr>
            <a:normAutofit/>
          </a:bodyPr>
          <a:lstStyle/>
          <a:p>
            <a:pPr algn="r"/>
            <a:r>
              <a:rPr lang="fa-IR" sz="2400" dirty="0" smtClean="0">
                <a:solidFill>
                  <a:schemeClr val="tx1"/>
                </a:solidFill>
              </a:rPr>
              <a:t> ايده هايی برای مشوق ها و پاداش ها در برنامه:</a:t>
            </a:r>
          </a:p>
          <a:p>
            <a:pPr marL="342900" indent="-342900" algn="justLow" rtl="1">
              <a:buFont typeface="Wingdings" pitchFamily="2" charset="2"/>
              <a:buChar char="§"/>
            </a:pPr>
            <a:r>
              <a:rPr lang="fa-IR" sz="2400" b="1" dirty="0" smtClean="0">
                <a:solidFill>
                  <a:schemeClr val="tx1"/>
                </a:solidFill>
              </a:rPr>
              <a:t>جو</a:t>
            </a:r>
            <a:r>
              <a:rPr lang="fa-IR" sz="2000" b="1" dirty="0" smtClean="0">
                <a:solidFill>
                  <a:schemeClr val="tx1"/>
                </a:solidFill>
              </a:rPr>
              <a:t>ايز دستيابی به اهداف خاص</a:t>
            </a:r>
            <a:r>
              <a:rPr lang="fa-IR" sz="2400" b="1" dirty="0" smtClean="0">
                <a:solidFill>
                  <a:schemeClr val="tx1"/>
                </a:solidFill>
              </a:rPr>
              <a:t>:</a:t>
            </a:r>
            <a:r>
              <a:rPr lang="fa-IR" sz="2000" b="1" dirty="0" smtClean="0">
                <a:solidFill>
                  <a:schemeClr val="tx1"/>
                </a:solidFill>
              </a:rPr>
              <a:t> </a:t>
            </a:r>
            <a:r>
              <a:rPr lang="fa-IR" sz="2000" dirty="0" smtClean="0">
                <a:solidFill>
                  <a:schemeClr val="tx1"/>
                </a:solidFill>
              </a:rPr>
              <a:t>صدور گواهی نامه و اهدای جوايز</a:t>
            </a:r>
          </a:p>
          <a:p>
            <a:pPr marL="342900" indent="-342900" algn="justLow" rtl="1">
              <a:lnSpc>
                <a:spcPct val="110000"/>
              </a:lnSpc>
              <a:buFont typeface="Wingdings" pitchFamily="2" charset="2"/>
              <a:buChar char="§"/>
            </a:pPr>
            <a:r>
              <a:rPr lang="fa-IR" sz="2000" b="1" dirty="0" smtClean="0">
                <a:solidFill>
                  <a:schemeClr val="tx1"/>
                </a:solidFill>
              </a:rPr>
              <a:t>مسابقات و رقابت ها: </a:t>
            </a:r>
            <a:r>
              <a:rPr lang="fa-IR" sz="2000" dirty="0" smtClean="0">
                <a:solidFill>
                  <a:schemeClr val="tx1"/>
                </a:solidFill>
              </a:rPr>
              <a:t>سازماندهی رقابت هايی با اهدای جوايز براساس ميزان فعاليت يا مشاركت روزانه كاركنان در انجام يك رفتار خاص بهداشتی</a:t>
            </a:r>
          </a:p>
          <a:p>
            <a:pPr marL="342900" indent="-342900" algn="justLow" rtl="1">
              <a:buFont typeface="Wingdings" pitchFamily="2" charset="2"/>
              <a:buChar char="§"/>
            </a:pPr>
            <a:endParaRPr lang="fa-IR" sz="2000" dirty="0" smtClean="0">
              <a:solidFill>
                <a:schemeClr val="tx1"/>
              </a:solidFill>
            </a:endParaRPr>
          </a:p>
          <a:p>
            <a:pPr marL="342900" indent="-342900" algn="justLow" rtl="1">
              <a:lnSpc>
                <a:spcPct val="110000"/>
              </a:lnSpc>
              <a:buFont typeface="Wingdings" pitchFamily="2" charset="2"/>
              <a:buChar char="§"/>
            </a:pPr>
            <a:r>
              <a:rPr lang="fa-IR" sz="2000" b="1" dirty="0" smtClean="0">
                <a:solidFill>
                  <a:schemeClr val="tx1"/>
                </a:solidFill>
              </a:rPr>
              <a:t>اعلان عمومی: </a:t>
            </a:r>
            <a:r>
              <a:rPr lang="fa-IR" sz="2000" dirty="0" smtClean="0">
                <a:solidFill>
                  <a:schemeClr val="tx1"/>
                </a:solidFill>
              </a:rPr>
              <a:t>افرادی كه مشاركت بالايی در اجرای برنامه داشته اند و يا به موفقيت های شايانی دست يافته اند در جلسات معرفی شوند و در مورد آنها اعلان عمومی گردد.</a:t>
            </a:r>
          </a:p>
          <a:p>
            <a:pPr marL="342900" indent="-342900" algn="justLow" rtl="1">
              <a:buFont typeface="Wingdings" pitchFamily="2" charset="2"/>
              <a:buChar char="§"/>
            </a:pPr>
            <a:endParaRPr lang="fa-IR" sz="2000" dirty="0">
              <a:solidFill>
                <a:schemeClr val="tx1"/>
              </a:solidFill>
            </a:endParaRPr>
          </a:p>
          <a:p>
            <a:pPr marL="342900" indent="-342900" algn="justLow" rtl="1">
              <a:lnSpc>
                <a:spcPct val="120000"/>
              </a:lnSpc>
              <a:buFont typeface="Wingdings" pitchFamily="2" charset="2"/>
              <a:buChar char="§"/>
            </a:pPr>
            <a:r>
              <a:rPr lang="fa-IR" sz="2000" b="1" dirty="0" smtClean="0">
                <a:solidFill>
                  <a:schemeClr val="tx1"/>
                </a:solidFill>
              </a:rPr>
              <a:t>كالاها: </a:t>
            </a:r>
            <a:r>
              <a:rPr lang="fa-IR" sz="2000" dirty="0" smtClean="0">
                <a:solidFill>
                  <a:schemeClr val="tx1"/>
                </a:solidFill>
              </a:rPr>
              <a:t>تهيه كالاهای مرتبط با شيوه زندگی سالم مانند تهيه بطری آب معدنی، دستمال يك بار مصرف و لباس از فروشگاه های محلی.</a:t>
            </a:r>
          </a:p>
          <a:p>
            <a:pPr marL="342900" indent="-342900" algn="justLow" rtl="1">
              <a:buFont typeface="Wingdings" pitchFamily="2" charset="2"/>
              <a:buChar char="§"/>
            </a:pPr>
            <a:endParaRPr lang="fa-IR" sz="2000" dirty="0" smtClean="0">
              <a:solidFill>
                <a:schemeClr val="tx1"/>
              </a:solidFill>
            </a:endParaRPr>
          </a:p>
          <a:p>
            <a:pPr marL="342900" indent="-342900" algn="justLow" rtl="1">
              <a:lnSpc>
                <a:spcPct val="110000"/>
              </a:lnSpc>
              <a:buFont typeface="Wingdings" pitchFamily="2" charset="2"/>
              <a:buChar char="§"/>
            </a:pPr>
            <a:r>
              <a:rPr lang="fa-IR" sz="2000" b="1" dirty="0" smtClean="0">
                <a:solidFill>
                  <a:schemeClr val="tx1"/>
                </a:solidFill>
              </a:rPr>
              <a:t>مشوق های نقدی: </a:t>
            </a:r>
            <a:r>
              <a:rPr lang="fa-IR" sz="2000" dirty="0" smtClean="0">
                <a:solidFill>
                  <a:schemeClr val="tx1"/>
                </a:solidFill>
              </a:rPr>
              <a:t>برنامه هایی كه از دادن تخفيف به كاركنان استفاده می كنند، مشاركت بالاتری از كاركنان را به دست آورده اند.</a:t>
            </a:r>
          </a:p>
        </p:txBody>
      </p:sp>
    </p:spTree>
    <p:extLst>
      <p:ext uri="{BB962C8B-B14F-4D97-AF65-F5344CB8AC3E}">
        <p14:creationId xmlns:p14="http://schemas.microsoft.com/office/powerpoint/2010/main" val="153166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11560" y="-603447"/>
            <a:ext cx="7772400" cy="504056"/>
          </a:xfrm>
        </p:spPr>
        <p:txBody>
          <a:bodyPr>
            <a:normAutofit fontScale="90000"/>
          </a:bodyPr>
          <a:lstStyle/>
          <a:p>
            <a:endParaRPr lang="en-US"/>
          </a:p>
        </p:txBody>
      </p:sp>
      <p:sp>
        <p:nvSpPr>
          <p:cNvPr id="3" name="Subtitle 2"/>
          <p:cNvSpPr>
            <a:spLocks noGrp="1"/>
          </p:cNvSpPr>
          <p:nvPr>
            <p:ph type="subTitle" idx="1"/>
          </p:nvPr>
        </p:nvSpPr>
        <p:spPr>
          <a:xfrm>
            <a:off x="611560" y="548680"/>
            <a:ext cx="7912968" cy="6120680"/>
          </a:xfrm>
        </p:spPr>
        <p:txBody>
          <a:bodyPr/>
          <a:lstStyle/>
          <a:p>
            <a:pPr marL="342900" lvl="0" indent="-342900" algn="justLow" rtl="1">
              <a:buFont typeface="Wingdings" pitchFamily="2" charset="2"/>
              <a:buChar char="§"/>
            </a:pPr>
            <a:r>
              <a:rPr lang="fa-IR" sz="1900" b="1" dirty="0">
                <a:solidFill>
                  <a:schemeClr val="tx1"/>
                </a:solidFill>
              </a:rPr>
              <a:t>تفريح و سرگرمی:</a:t>
            </a:r>
            <a:r>
              <a:rPr lang="fa-IR" sz="1900" dirty="0">
                <a:solidFill>
                  <a:schemeClr val="tx1"/>
                </a:solidFill>
              </a:rPr>
              <a:t> برگزاری مراسم صرف ناهار،صبحانه يا چای برای ترويج يك فعاليت</a:t>
            </a:r>
            <a:r>
              <a:rPr lang="fa-IR" sz="1900" dirty="0" smtClean="0">
                <a:solidFill>
                  <a:schemeClr val="tx1"/>
                </a:solidFill>
              </a:rPr>
              <a:t>.</a:t>
            </a:r>
          </a:p>
          <a:p>
            <a:pPr marL="342900" lvl="0" indent="-342900" algn="justLow" rtl="1">
              <a:buFont typeface="Wingdings" pitchFamily="2" charset="2"/>
              <a:buChar char="§"/>
            </a:pPr>
            <a:endParaRPr lang="fa-IR" sz="1900" dirty="0">
              <a:solidFill>
                <a:schemeClr val="tx1"/>
              </a:solidFill>
            </a:endParaRPr>
          </a:p>
          <a:p>
            <a:pPr marL="342900" lvl="0" indent="-342900" algn="justLow" rtl="1">
              <a:lnSpc>
                <a:spcPct val="150000"/>
              </a:lnSpc>
              <a:buFont typeface="Wingdings" pitchFamily="2" charset="2"/>
              <a:buChar char="§"/>
            </a:pPr>
            <a:r>
              <a:rPr lang="fa-IR" sz="1900" b="1" dirty="0">
                <a:solidFill>
                  <a:schemeClr val="tx1"/>
                </a:solidFill>
              </a:rPr>
              <a:t>عضويت با تخفيف در مراكز ورزشی: </a:t>
            </a:r>
            <a:r>
              <a:rPr lang="fa-IR" sz="1900" dirty="0">
                <a:solidFill>
                  <a:schemeClr val="tx1"/>
                </a:solidFill>
              </a:rPr>
              <a:t>برقراری ارتباط با مراكز ورزشی محلی برای اعمال تخفيف در حق عضويت كاركنان سازمان</a:t>
            </a:r>
            <a:r>
              <a:rPr lang="fa-IR" sz="1900" dirty="0" smtClean="0">
                <a:solidFill>
                  <a:schemeClr val="tx1"/>
                </a:solidFill>
              </a:rPr>
              <a:t>.</a:t>
            </a:r>
          </a:p>
          <a:p>
            <a:pPr marL="342900" lvl="0" indent="-342900" algn="justLow" rtl="1">
              <a:buFont typeface="Wingdings" pitchFamily="2" charset="2"/>
              <a:buChar char="§"/>
            </a:pPr>
            <a:endParaRPr lang="fa-IR" sz="1900" dirty="0" smtClean="0">
              <a:solidFill>
                <a:schemeClr val="tx1"/>
              </a:solidFill>
            </a:endParaRPr>
          </a:p>
          <a:p>
            <a:pPr marL="342900" lvl="0" indent="-342900" algn="justLow" rtl="1">
              <a:lnSpc>
                <a:spcPct val="150000"/>
              </a:lnSpc>
              <a:buFont typeface="Wingdings" pitchFamily="2" charset="2"/>
              <a:buChar char="§"/>
            </a:pPr>
            <a:r>
              <a:rPr lang="fa-IR" sz="1900" b="1" dirty="0" smtClean="0">
                <a:solidFill>
                  <a:schemeClr val="tx1"/>
                </a:solidFill>
              </a:rPr>
              <a:t>مرخصی: </a:t>
            </a:r>
            <a:r>
              <a:rPr lang="fa-IR" sz="1900" dirty="0" smtClean="0">
                <a:solidFill>
                  <a:schemeClr val="tx1"/>
                </a:solidFill>
              </a:rPr>
              <a:t>گاهی دادن مرخصی به برخی كاركنان به دليل شركت در يك فعاليت خاص ارزش بيشتری از يك مشوق نقدی داشته باشد.</a:t>
            </a:r>
          </a:p>
          <a:p>
            <a:pPr marL="342900" lvl="0" indent="-342900" algn="justLow" rtl="1">
              <a:buFont typeface="Wingdings" pitchFamily="2" charset="2"/>
              <a:buChar char="§"/>
            </a:pPr>
            <a:endParaRPr lang="fa-IR" sz="1900" dirty="0">
              <a:solidFill>
                <a:schemeClr val="tx1"/>
              </a:solidFill>
            </a:endParaRPr>
          </a:p>
          <a:p>
            <a:pPr marL="342900" lvl="0" indent="-342900" algn="justLow" rtl="1">
              <a:lnSpc>
                <a:spcPct val="150000"/>
              </a:lnSpc>
              <a:buFont typeface="Wingdings" pitchFamily="2" charset="2"/>
              <a:buChar char="§"/>
            </a:pPr>
            <a:r>
              <a:rPr lang="fa-IR" sz="1900" b="1" dirty="0">
                <a:solidFill>
                  <a:schemeClr val="tx1"/>
                </a:solidFill>
              </a:rPr>
              <a:t>برنامه امتيازی: </a:t>
            </a:r>
            <a:r>
              <a:rPr lang="fa-IR" sz="1900" dirty="0">
                <a:solidFill>
                  <a:schemeClr val="tx1"/>
                </a:solidFill>
              </a:rPr>
              <a:t>دادن امتياز به ازای هر مشاركت،به نحوی كه با امتيازهای جمع شده در طول زمان بتوانند به ساير </a:t>
            </a:r>
            <a:r>
              <a:rPr lang="fa-IR" sz="1900" dirty="0" smtClean="0">
                <a:solidFill>
                  <a:schemeClr val="tx1"/>
                </a:solidFill>
              </a:rPr>
              <a:t>پاداش </a:t>
            </a:r>
            <a:r>
              <a:rPr lang="fa-IR" sz="1900" dirty="0">
                <a:solidFill>
                  <a:schemeClr val="tx1"/>
                </a:solidFill>
              </a:rPr>
              <a:t>های سازمان دست يابند</a:t>
            </a:r>
            <a:r>
              <a:rPr lang="fa-IR" sz="1900" dirty="0" smtClean="0">
                <a:solidFill>
                  <a:schemeClr val="tx1"/>
                </a:solidFill>
              </a:rPr>
              <a:t>.</a:t>
            </a:r>
          </a:p>
          <a:p>
            <a:pPr marL="342900" lvl="0" indent="-342900" algn="justLow" rtl="1">
              <a:buFont typeface="Wingdings" pitchFamily="2" charset="2"/>
              <a:buChar char="§"/>
            </a:pPr>
            <a:endParaRPr lang="fa-IR" sz="1900" dirty="0">
              <a:solidFill>
                <a:schemeClr val="tx1"/>
              </a:solidFill>
            </a:endParaRPr>
          </a:p>
          <a:p>
            <a:pPr marL="342900" lvl="0" indent="-342900" algn="justLow" rtl="1">
              <a:buFont typeface="Wingdings" pitchFamily="2" charset="2"/>
              <a:buChar char="§"/>
            </a:pPr>
            <a:r>
              <a:rPr lang="fa-IR" sz="1900" b="1" dirty="0" smtClean="0">
                <a:solidFill>
                  <a:schemeClr val="tx1"/>
                </a:solidFill>
              </a:rPr>
              <a:t>كارت هديه: </a:t>
            </a:r>
            <a:r>
              <a:rPr lang="fa-IR" sz="1900" dirty="0" smtClean="0">
                <a:solidFill>
                  <a:schemeClr val="tx1"/>
                </a:solidFill>
              </a:rPr>
              <a:t>كاركنان مي توانند آن چه را كه دوست دارند خريداری كنند.</a:t>
            </a:r>
            <a:endParaRPr lang="fa-IR" sz="1900" dirty="0">
              <a:solidFill>
                <a:schemeClr val="tx2">
                  <a:lumMod val="60000"/>
                  <a:lumOff val="40000"/>
                </a:schemeClr>
              </a:solidFill>
            </a:endParaRPr>
          </a:p>
        </p:txBody>
      </p:sp>
    </p:spTree>
    <p:extLst>
      <p:ext uri="{BB962C8B-B14F-4D97-AF65-F5344CB8AC3E}">
        <p14:creationId xmlns:p14="http://schemas.microsoft.com/office/powerpoint/2010/main" val="1250758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1440159"/>
          </a:xfrm>
        </p:spPr>
        <p:txBody>
          <a:bodyPr>
            <a:normAutofit/>
          </a:bodyPr>
          <a:lstStyle/>
          <a:p>
            <a:pPr marL="571500" indent="-571500" algn="r">
              <a:buBlip>
                <a:blip r:embed="rId2"/>
              </a:buBlip>
            </a:pPr>
            <a:r>
              <a:rPr lang="fa-IR" sz="4000" dirty="0" smtClean="0"/>
              <a:t>گام7: حمايت های بيشتری را شناسايی كنيد</a:t>
            </a:r>
            <a:endParaRPr lang="en-US" sz="4000" dirty="0"/>
          </a:p>
        </p:txBody>
      </p:sp>
      <p:sp>
        <p:nvSpPr>
          <p:cNvPr id="3" name="Subtitle 2"/>
          <p:cNvSpPr>
            <a:spLocks noGrp="1"/>
          </p:cNvSpPr>
          <p:nvPr>
            <p:ph type="subTitle" idx="1"/>
          </p:nvPr>
        </p:nvSpPr>
        <p:spPr>
          <a:xfrm>
            <a:off x="683568" y="1700808"/>
            <a:ext cx="7776864" cy="4752528"/>
          </a:xfrm>
        </p:spPr>
        <p:txBody>
          <a:bodyPr>
            <a:normAutofit/>
          </a:bodyPr>
          <a:lstStyle/>
          <a:p>
            <a:pPr marL="342900" indent="-342900" algn="justLow" rtl="1">
              <a:buFont typeface="Wingdings" pitchFamily="2" charset="2"/>
              <a:buChar char="Ø"/>
            </a:pPr>
            <a:r>
              <a:rPr lang="fa-IR" sz="2000" dirty="0" smtClean="0">
                <a:solidFill>
                  <a:schemeClr val="tx1"/>
                </a:solidFill>
              </a:rPr>
              <a:t>منابع و ابزار اطلاعاتی برای افراد مانند بروشورها و برگه های آموزشی</a:t>
            </a:r>
          </a:p>
          <a:p>
            <a:pPr marL="342900" indent="-342900" algn="justLow" rtl="1">
              <a:buFont typeface="Wingdings" pitchFamily="2" charset="2"/>
              <a:buChar char="Ø"/>
            </a:pPr>
            <a:r>
              <a:rPr lang="fa-IR" sz="2000" dirty="0" smtClean="0">
                <a:solidFill>
                  <a:schemeClr val="tx1"/>
                </a:solidFill>
              </a:rPr>
              <a:t>منابع محلی مانند باشگاه های ورزشی، سالن های ورزشی و برنامه های جامعه محور</a:t>
            </a:r>
          </a:p>
          <a:p>
            <a:pPr marL="342900" indent="-342900" algn="justLow" rtl="1">
              <a:buFont typeface="Wingdings" pitchFamily="2" charset="2"/>
              <a:buChar char="Ø"/>
            </a:pPr>
            <a:r>
              <a:rPr lang="fa-IR" sz="2000" dirty="0" smtClean="0">
                <a:solidFill>
                  <a:schemeClr val="tx1"/>
                </a:solidFill>
              </a:rPr>
              <a:t>خدمات پشتيبانی تلفنی مانند خطوط مخصوص اطلاع رسانی درباره مسايل مرتبط با سلامتی</a:t>
            </a:r>
          </a:p>
          <a:p>
            <a:pPr marL="342900" indent="-342900" algn="justLow" rtl="1">
              <a:buFont typeface="Wingdings" pitchFamily="2" charset="2"/>
              <a:buChar char="Ø"/>
            </a:pPr>
            <a:r>
              <a:rPr lang="fa-IR" sz="2000" dirty="0" smtClean="0">
                <a:solidFill>
                  <a:schemeClr val="tx1"/>
                </a:solidFill>
              </a:rPr>
              <a:t>برنامه های فعاليت بدنی مانند گرد همایی های پياده روی سالم</a:t>
            </a:r>
          </a:p>
          <a:p>
            <a:pPr marL="342900" indent="-342900" algn="justLow" rtl="1">
              <a:buFont typeface="Wingdings" pitchFamily="2" charset="2"/>
              <a:buChar char="Ø"/>
            </a:pPr>
            <a:r>
              <a:rPr lang="fa-IR" sz="2000" dirty="0" smtClean="0">
                <a:solidFill>
                  <a:schemeClr val="tx1"/>
                </a:solidFill>
              </a:rPr>
              <a:t>بسته های آموزشی، دستور العمل ها و راهنماهای معتبر تهيه شده توسط انجمن های تخصصی و حمايت برای اجرای فعاليت ها</a:t>
            </a:r>
          </a:p>
          <a:p>
            <a:pPr marL="342900" indent="-342900" algn="justLow" rtl="1">
              <a:buFont typeface="Wingdings" pitchFamily="2" charset="2"/>
              <a:buChar char="Ø"/>
            </a:pPr>
            <a:r>
              <a:rPr lang="fa-IR" sz="2000" dirty="0" smtClean="0">
                <a:solidFill>
                  <a:schemeClr val="tx1"/>
                </a:solidFill>
              </a:rPr>
              <a:t>موسسات ارجاعی كه برای رفع مشكلات اوليه و ساده كاركنان می توان از وجود آن ها استفاده كرد</a:t>
            </a:r>
          </a:p>
          <a:p>
            <a:pPr marL="342900" indent="-342900" algn="justLow" rtl="1">
              <a:buFont typeface="Wingdings" pitchFamily="2" charset="2"/>
              <a:buChar char="Ø"/>
            </a:pPr>
            <a:r>
              <a:rPr lang="fa-IR" sz="2000" dirty="0" smtClean="0">
                <a:solidFill>
                  <a:schemeClr val="tx1"/>
                </a:solidFill>
              </a:rPr>
              <a:t>ارتباطبا ساير سازمان ها </a:t>
            </a:r>
          </a:p>
          <a:p>
            <a:pPr marL="342900" indent="-342900" algn="justLow" rtl="1">
              <a:buFont typeface="Wingdings" pitchFamily="2" charset="2"/>
              <a:buChar char="Ø"/>
            </a:pPr>
            <a:r>
              <a:rPr lang="fa-IR" sz="2000" dirty="0" smtClean="0">
                <a:solidFill>
                  <a:schemeClr val="tx1"/>
                </a:solidFill>
              </a:rPr>
              <a:t>جلب همكاری بخش خصوصی به منظور ارايه مخصولات و خدمات سلامت در محل كار.</a:t>
            </a:r>
            <a:endParaRPr lang="en-US" sz="2000" dirty="0">
              <a:solidFill>
                <a:schemeClr val="tx1"/>
              </a:solidFill>
            </a:endParaRPr>
          </a:p>
        </p:txBody>
      </p:sp>
    </p:spTree>
    <p:extLst>
      <p:ext uri="{BB962C8B-B14F-4D97-AF65-F5344CB8AC3E}">
        <p14:creationId xmlns:p14="http://schemas.microsoft.com/office/powerpoint/2010/main" val="989950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864095"/>
          </a:xfrm>
        </p:spPr>
        <p:txBody>
          <a:bodyPr>
            <a:normAutofit/>
          </a:bodyPr>
          <a:lstStyle/>
          <a:p>
            <a:pPr marL="457200" indent="-457200" algn="r">
              <a:buBlip>
                <a:blip r:embed="rId2"/>
              </a:buBlip>
            </a:pPr>
            <a:r>
              <a:rPr lang="fa-IR" sz="2800" dirty="0" smtClean="0"/>
              <a:t> </a:t>
            </a:r>
            <a:r>
              <a:rPr lang="fa-IR" sz="4000" b="1" dirty="0" smtClean="0"/>
              <a:t>گام 8: برنامه خود را ترويج و توسعه دهيد</a:t>
            </a:r>
            <a:endParaRPr lang="en-US" sz="4000" b="1" dirty="0"/>
          </a:p>
        </p:txBody>
      </p:sp>
      <p:sp>
        <p:nvSpPr>
          <p:cNvPr id="3" name="Subtitle 2"/>
          <p:cNvSpPr>
            <a:spLocks noGrp="1"/>
          </p:cNvSpPr>
          <p:nvPr>
            <p:ph type="subTitle" idx="1"/>
          </p:nvPr>
        </p:nvSpPr>
        <p:spPr>
          <a:xfrm>
            <a:off x="395536" y="980728"/>
            <a:ext cx="8352928" cy="5688632"/>
          </a:xfrm>
        </p:spPr>
        <p:txBody>
          <a:bodyPr>
            <a:normAutofit/>
          </a:bodyPr>
          <a:lstStyle/>
          <a:p>
            <a:pPr marL="342900" indent="-342900" algn="just" rtl="1">
              <a:buFont typeface="Wingdings" pitchFamily="2" charset="2"/>
              <a:buChar char="q"/>
            </a:pPr>
            <a:r>
              <a:rPr lang="fa-IR" sz="2400" dirty="0" smtClean="0">
                <a:solidFill>
                  <a:schemeClr val="tx2">
                    <a:lumMod val="60000"/>
                    <a:lumOff val="40000"/>
                  </a:schemeClr>
                </a:solidFill>
              </a:rPr>
              <a:t>اهداف فعاليت های ترويجی عبارتند از:</a:t>
            </a:r>
          </a:p>
          <a:p>
            <a:pPr marL="342900" indent="-342900" algn="just" rtl="1">
              <a:buFont typeface="Arial" pitchFamily="34" charset="0"/>
              <a:buChar char="•"/>
            </a:pPr>
            <a:r>
              <a:rPr lang="fa-IR" sz="2000" dirty="0" smtClean="0">
                <a:solidFill>
                  <a:schemeClr val="tx1"/>
                </a:solidFill>
              </a:rPr>
              <a:t>افزايش ميزان آگاهی كاركنان در خصوص برنامه و ايجاد علاقه در آن ها برای مشاركت </a:t>
            </a:r>
          </a:p>
          <a:p>
            <a:pPr marL="342900" indent="-342900" algn="just" rtl="1">
              <a:buFont typeface="Arial" pitchFamily="34" charset="0"/>
              <a:buChar char="•"/>
            </a:pPr>
            <a:r>
              <a:rPr lang="fa-IR" sz="2000" dirty="0" smtClean="0">
                <a:solidFill>
                  <a:schemeClr val="tx1"/>
                </a:solidFill>
              </a:rPr>
              <a:t>تبليغ فعاليت ها و رويدادهای خاص</a:t>
            </a:r>
          </a:p>
          <a:p>
            <a:pPr marL="342900" indent="-342900" algn="just" rtl="1">
              <a:buFont typeface="Arial" pitchFamily="34" charset="0"/>
              <a:buChar char="•"/>
            </a:pPr>
            <a:r>
              <a:rPr lang="fa-IR" sz="2000" dirty="0" smtClean="0">
                <a:solidFill>
                  <a:schemeClr val="tx1"/>
                </a:solidFill>
              </a:rPr>
              <a:t>ايجاد انگيزه در كاركنان برای مشاركت در برنامه و فعاليت ها</a:t>
            </a:r>
          </a:p>
          <a:p>
            <a:pPr marL="342900" indent="-342900" algn="just" rtl="1">
              <a:buFont typeface="Arial" pitchFamily="34" charset="0"/>
              <a:buChar char="•"/>
            </a:pPr>
            <a:r>
              <a:rPr lang="fa-IR" sz="2000" dirty="0" smtClean="0">
                <a:solidFill>
                  <a:schemeClr val="tx1"/>
                </a:solidFill>
              </a:rPr>
              <a:t>حفظ علاقه و انگيزه كاركنان برار زمان طولانی </a:t>
            </a:r>
          </a:p>
          <a:p>
            <a:pPr marL="342900" indent="-342900" algn="just" rtl="1">
              <a:buFont typeface="Arial" pitchFamily="34" charset="0"/>
              <a:buChar char="•"/>
            </a:pPr>
            <a:r>
              <a:rPr lang="fa-IR" sz="2000" dirty="0" smtClean="0">
                <a:solidFill>
                  <a:schemeClr val="tx1"/>
                </a:solidFill>
              </a:rPr>
              <a:t>مهم ترين هدف ترويج برنامه،ايجاد انگيزه در كاركنان برای مشاركت است.</a:t>
            </a:r>
          </a:p>
          <a:p>
            <a:pPr marL="342900" indent="-342900" algn="just" rtl="1">
              <a:buFont typeface="Wingdings" pitchFamily="2" charset="2"/>
              <a:buChar char="q"/>
            </a:pPr>
            <a:r>
              <a:rPr lang="fa-IR" sz="2400" dirty="0" smtClean="0">
                <a:solidFill>
                  <a:schemeClr val="tx2">
                    <a:lumMod val="60000"/>
                    <a:lumOff val="40000"/>
                  </a:schemeClr>
                </a:solidFill>
              </a:rPr>
              <a:t>حفظ علاقه و انگيزه پايدار در كاركنان</a:t>
            </a:r>
          </a:p>
          <a:p>
            <a:pPr marL="342900" indent="-342900" algn="just" rtl="1">
              <a:buFont typeface="Arial" pitchFamily="34" charset="0"/>
              <a:buChar char="•"/>
            </a:pPr>
            <a:r>
              <a:rPr lang="fa-IR" sz="2000" dirty="0" smtClean="0">
                <a:solidFill>
                  <a:schemeClr val="tx1"/>
                </a:solidFill>
              </a:rPr>
              <a:t>توجه به نكات زير كمك می كند تا از مشاركت كاركنان و حفظ انگيزه بالای آنان در طولانی مدت مطمئن  شويد:</a:t>
            </a:r>
          </a:p>
          <a:p>
            <a:pPr marL="342900" indent="-342900" algn="just" rtl="1">
              <a:buFont typeface="Arial" pitchFamily="34" charset="0"/>
              <a:buChar char="•"/>
            </a:pPr>
            <a:r>
              <a:rPr lang="fa-IR" sz="2000" dirty="0" smtClean="0">
                <a:solidFill>
                  <a:schemeClr val="tx2">
                    <a:lumMod val="60000"/>
                    <a:lumOff val="40000"/>
                  </a:schemeClr>
                </a:solidFill>
              </a:rPr>
              <a:t>زمان توجه به </a:t>
            </a:r>
            <a:r>
              <a:rPr lang="fa-IR" sz="2000" dirty="0" smtClean="0">
                <a:solidFill>
                  <a:schemeClr val="tx1"/>
                </a:solidFill>
              </a:rPr>
              <a:t>مدت زمان لازم برای انجام هر فعاليت و زمان برگزاری آن ها در طول روز</a:t>
            </a:r>
          </a:p>
          <a:p>
            <a:pPr marL="342900" lvl="0" indent="-342900" algn="just">
              <a:buFont typeface="Arial" pitchFamily="34" charset="0"/>
              <a:buChar char="•"/>
            </a:pPr>
            <a:r>
              <a:rPr lang="fa-IR" sz="2000" dirty="0">
                <a:solidFill>
                  <a:srgbClr val="1F497D">
                    <a:lumMod val="60000"/>
                    <a:lumOff val="40000"/>
                  </a:srgbClr>
                </a:solidFill>
              </a:rPr>
              <a:t>دسترسی:</a:t>
            </a:r>
            <a:r>
              <a:rPr lang="fa-IR" sz="2000" dirty="0">
                <a:solidFill>
                  <a:prstClr val="black"/>
                </a:solidFill>
              </a:rPr>
              <a:t> امكان دسترسی كليه كاركنان به فعاليت های برنامه و در زمان های مختلفی از روز</a:t>
            </a:r>
          </a:p>
          <a:p>
            <a:pPr marL="342900" lvl="0" indent="-342900" algn="just">
              <a:buFont typeface="Arial" pitchFamily="34" charset="0"/>
              <a:buChar char="•"/>
            </a:pPr>
            <a:r>
              <a:rPr lang="fa-IR" sz="2000" dirty="0">
                <a:solidFill>
                  <a:srgbClr val="1F497D">
                    <a:lumMod val="60000"/>
                    <a:lumOff val="40000"/>
                  </a:srgbClr>
                </a:solidFill>
              </a:rPr>
              <a:t>دانش:</a:t>
            </a:r>
            <a:r>
              <a:rPr lang="fa-IR" sz="2000" dirty="0">
                <a:solidFill>
                  <a:prstClr val="black"/>
                </a:solidFill>
              </a:rPr>
              <a:t> اطلاع رسانی به كاركنان در مورد دلايل مشاركت</a:t>
            </a:r>
            <a:endParaRPr lang="fa-IR" sz="2400" dirty="0">
              <a:solidFill>
                <a:srgbClr val="1F497D">
                  <a:lumMod val="60000"/>
                  <a:lumOff val="40000"/>
                </a:srgbClr>
              </a:solidFill>
              <a:cs typeface="Times New Roman"/>
            </a:endParaRPr>
          </a:p>
          <a:p>
            <a:pPr marL="342900" indent="-342900" algn="justLow">
              <a:buFont typeface="Arial" pitchFamily="34" charset="0"/>
              <a:buChar char="•"/>
            </a:pPr>
            <a:r>
              <a:rPr lang="fa-IR" sz="2400" dirty="0">
                <a:solidFill>
                  <a:srgbClr val="1F497D">
                    <a:lumMod val="60000"/>
                    <a:lumOff val="40000"/>
                  </a:srgbClr>
                </a:solidFill>
                <a:cs typeface="Times New Roman"/>
              </a:rPr>
              <a:t>هزينه: </a:t>
            </a:r>
            <a:r>
              <a:rPr lang="fa-IR" sz="2000" dirty="0">
                <a:solidFill>
                  <a:schemeClr val="tx1"/>
                </a:solidFill>
              </a:rPr>
              <a:t>ااحتمال مشاركت كاركنان با اجرای فعاليت های كم هزينه يا بدون هزينه،افزايش می یابد.</a:t>
            </a:r>
          </a:p>
          <a:p>
            <a:pPr algn="justLow"/>
            <a:r>
              <a:rPr lang="fa-IR" sz="2000" b="1" dirty="0">
                <a:solidFill>
                  <a:schemeClr val="tx1"/>
                </a:solidFill>
              </a:rPr>
              <a:t> </a:t>
            </a:r>
            <a:r>
              <a:rPr lang="fa-IR" sz="2400" dirty="0" smtClean="0">
                <a:solidFill>
                  <a:schemeClr val="tx2">
                    <a:lumMod val="60000"/>
                    <a:lumOff val="40000"/>
                  </a:schemeClr>
                </a:solidFill>
              </a:rPr>
              <a:t>مشوق </a:t>
            </a:r>
            <a:r>
              <a:rPr lang="fa-IR" sz="2400" dirty="0">
                <a:solidFill>
                  <a:schemeClr val="tx2">
                    <a:lumMod val="60000"/>
                    <a:lumOff val="40000"/>
                  </a:schemeClr>
                </a:solidFill>
              </a:rPr>
              <a:t>ها و پاداش ها: </a:t>
            </a:r>
            <a:r>
              <a:rPr lang="fa-IR" sz="2000" dirty="0">
                <a:solidFill>
                  <a:schemeClr val="tx1"/>
                </a:solidFill>
              </a:rPr>
              <a:t>افزایش انگيزه كاركنان  با ارايه مشوق ها و پاداش ها</a:t>
            </a:r>
            <a:endParaRPr lang="fa-IR" sz="2000" dirty="0" smtClean="0">
              <a:solidFill>
                <a:schemeClr val="tx1"/>
              </a:solidFill>
            </a:endParaRPr>
          </a:p>
        </p:txBody>
      </p:sp>
    </p:spTree>
    <p:extLst>
      <p:ext uri="{BB962C8B-B14F-4D97-AF65-F5344CB8AC3E}">
        <p14:creationId xmlns:p14="http://schemas.microsoft.com/office/powerpoint/2010/main" val="1203287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2400" cy="792087"/>
          </a:xfrm>
        </p:spPr>
        <p:txBody>
          <a:bodyPr>
            <a:normAutofit/>
          </a:bodyPr>
          <a:lstStyle/>
          <a:p>
            <a:pPr marL="457200" indent="-457200" algn="r">
              <a:buBlip>
                <a:blip r:embed="rId2"/>
              </a:buBlip>
            </a:pPr>
            <a:r>
              <a:rPr lang="fa-IR" sz="4000" dirty="0" smtClean="0"/>
              <a:t>گام9: برنامه خود را مديريت كنيد</a:t>
            </a:r>
            <a:endParaRPr lang="en-US" sz="4000" dirty="0"/>
          </a:p>
        </p:txBody>
      </p:sp>
      <p:sp>
        <p:nvSpPr>
          <p:cNvPr id="3" name="Subtitle 2"/>
          <p:cNvSpPr>
            <a:spLocks noGrp="1"/>
          </p:cNvSpPr>
          <p:nvPr>
            <p:ph type="subTitle" idx="1"/>
          </p:nvPr>
        </p:nvSpPr>
        <p:spPr>
          <a:xfrm>
            <a:off x="827584" y="1052736"/>
            <a:ext cx="7560840" cy="5400600"/>
          </a:xfrm>
        </p:spPr>
        <p:txBody>
          <a:bodyPr>
            <a:normAutofit/>
          </a:bodyPr>
          <a:lstStyle/>
          <a:p>
            <a:pPr algn="just" rtl="1"/>
            <a:r>
              <a:rPr lang="fa-IR" sz="2400" dirty="0" smtClean="0">
                <a:solidFill>
                  <a:schemeClr val="tx2">
                    <a:lumMod val="60000"/>
                    <a:lumOff val="40000"/>
                  </a:schemeClr>
                </a:solidFill>
              </a:rPr>
              <a:t>عملی كردن برنامه</a:t>
            </a:r>
          </a:p>
          <a:p>
            <a:pPr algn="just" rtl="1"/>
            <a:r>
              <a:rPr lang="fa-IR" sz="2000" dirty="0" smtClean="0">
                <a:solidFill>
                  <a:schemeClr val="tx1"/>
                </a:solidFill>
              </a:rPr>
              <a:t>شروع برنامه و اجرای طرح </a:t>
            </a:r>
          </a:p>
          <a:p>
            <a:pPr algn="just" rtl="1"/>
            <a:r>
              <a:rPr lang="fa-IR" sz="2000" dirty="0" smtClean="0">
                <a:solidFill>
                  <a:schemeClr val="tx1"/>
                </a:solidFill>
              </a:rPr>
              <a:t>فعاليتهای لازم  برای اجرای موفق برنامه</a:t>
            </a:r>
          </a:p>
          <a:p>
            <a:pPr algn="just" rtl="1"/>
            <a:r>
              <a:rPr lang="fa-IR" sz="2000" dirty="0" smtClean="0">
                <a:solidFill>
                  <a:schemeClr val="tx2">
                    <a:lumMod val="60000"/>
                    <a:lumOff val="40000"/>
                  </a:schemeClr>
                </a:solidFill>
              </a:rPr>
              <a:t>مديريت مستمر برنامه</a:t>
            </a:r>
          </a:p>
          <a:p>
            <a:pPr marL="342900" indent="-342900" algn="just" rtl="1">
              <a:buFont typeface="Wingdings" pitchFamily="2" charset="2"/>
              <a:buChar char="§"/>
            </a:pPr>
            <a:r>
              <a:rPr lang="fa-IR" sz="2000" dirty="0" smtClean="0">
                <a:solidFill>
                  <a:schemeClr val="tx1"/>
                </a:solidFill>
              </a:rPr>
              <a:t>برگزاری منظم و جلسات كميته</a:t>
            </a:r>
          </a:p>
          <a:p>
            <a:pPr marL="342900" indent="-342900" algn="just" rtl="1">
              <a:buFont typeface="Wingdings" pitchFamily="2" charset="2"/>
              <a:buChar char="§"/>
            </a:pPr>
            <a:r>
              <a:rPr lang="fa-IR" sz="2000" dirty="0" smtClean="0">
                <a:solidFill>
                  <a:schemeClr val="tx1"/>
                </a:solidFill>
              </a:rPr>
              <a:t>پيش بينی و تأمين منابع و حمايت های لازم برای انجام فعاليت ها</a:t>
            </a:r>
          </a:p>
          <a:p>
            <a:pPr marL="342900" indent="-342900" algn="just" rtl="1">
              <a:buFont typeface="Wingdings" pitchFamily="2" charset="2"/>
              <a:buChar char="§"/>
            </a:pPr>
            <a:r>
              <a:rPr lang="fa-IR" sz="2000" dirty="0" smtClean="0">
                <a:solidFill>
                  <a:schemeClr val="tx1"/>
                </a:solidFill>
              </a:rPr>
              <a:t>هماهنگی و اجرای فعاليت ها</a:t>
            </a:r>
          </a:p>
          <a:p>
            <a:pPr marL="342900" indent="-342900" algn="just" rtl="1">
              <a:buFont typeface="Wingdings" pitchFamily="2" charset="2"/>
              <a:buChar char="§"/>
            </a:pPr>
            <a:r>
              <a:rPr lang="fa-IR" sz="2000" dirty="0">
                <a:solidFill>
                  <a:schemeClr val="tx1"/>
                </a:solidFill>
              </a:rPr>
              <a:t> </a:t>
            </a:r>
            <a:r>
              <a:rPr lang="fa-IR" sz="2000" dirty="0" smtClean="0">
                <a:solidFill>
                  <a:schemeClr val="tx1"/>
                </a:solidFill>
              </a:rPr>
              <a:t>مديريت بودجه</a:t>
            </a:r>
          </a:p>
          <a:p>
            <a:pPr marL="342900" indent="-342900" algn="just" rtl="1">
              <a:buFont typeface="Wingdings" pitchFamily="2" charset="2"/>
              <a:buChar char="§"/>
            </a:pPr>
            <a:r>
              <a:rPr lang="fa-IR" sz="2000" dirty="0" smtClean="0">
                <a:solidFill>
                  <a:schemeClr val="tx1"/>
                </a:solidFill>
              </a:rPr>
              <a:t>برقراری ارتباط با ارايه دهندگان خدمت</a:t>
            </a:r>
          </a:p>
          <a:p>
            <a:pPr marL="342900" indent="-342900" algn="just" rtl="1">
              <a:buFont typeface="Wingdings" pitchFamily="2" charset="2"/>
              <a:buChar char="§"/>
            </a:pPr>
            <a:r>
              <a:rPr lang="fa-IR" sz="2000" dirty="0" smtClean="0">
                <a:solidFill>
                  <a:schemeClr val="tx1"/>
                </a:solidFill>
              </a:rPr>
              <a:t>برقراری ارتباطات منظم برای ترويج مستمر برنامه</a:t>
            </a:r>
            <a:endParaRPr lang="en-US" sz="2000" dirty="0">
              <a:solidFill>
                <a:schemeClr val="tx1"/>
              </a:solidFill>
            </a:endParaRPr>
          </a:p>
        </p:txBody>
      </p:sp>
    </p:spTree>
    <p:extLst>
      <p:ext uri="{BB962C8B-B14F-4D97-AF65-F5344CB8AC3E}">
        <p14:creationId xmlns:p14="http://schemas.microsoft.com/office/powerpoint/2010/main" val="2473191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8641"/>
            <a:ext cx="8892480" cy="576063"/>
          </a:xfrm>
        </p:spPr>
        <p:txBody>
          <a:bodyPr>
            <a:noAutofit/>
          </a:bodyPr>
          <a:lstStyle/>
          <a:p>
            <a:pPr marL="457200" indent="-457200" algn="r">
              <a:buBlip>
                <a:blip r:embed="rId2"/>
              </a:buBlip>
            </a:pPr>
            <a:r>
              <a:rPr lang="fa-IR" sz="4000" dirty="0" smtClean="0"/>
              <a:t>گام10: برنامه خود را ارزشيابی كرده و ارتقا دهيد</a:t>
            </a:r>
            <a:endParaRPr lang="en-US" sz="4000" dirty="0"/>
          </a:p>
        </p:txBody>
      </p:sp>
      <p:sp>
        <p:nvSpPr>
          <p:cNvPr id="3" name="Subtitle 2"/>
          <p:cNvSpPr>
            <a:spLocks noGrp="1"/>
          </p:cNvSpPr>
          <p:nvPr>
            <p:ph type="subTitle" idx="1"/>
          </p:nvPr>
        </p:nvSpPr>
        <p:spPr>
          <a:xfrm>
            <a:off x="611560" y="908720"/>
            <a:ext cx="8064896" cy="5688632"/>
          </a:xfrm>
        </p:spPr>
        <p:txBody>
          <a:bodyPr>
            <a:noAutofit/>
          </a:bodyPr>
          <a:lstStyle/>
          <a:p>
            <a:pPr algn="justLow" rtl="1"/>
            <a:r>
              <a:rPr lang="fa-IR" sz="3600" dirty="0" smtClean="0">
                <a:solidFill>
                  <a:schemeClr val="tx1"/>
                </a:solidFill>
              </a:rPr>
              <a:t>چرا ارزشيابی؟</a:t>
            </a:r>
          </a:p>
          <a:p>
            <a:pPr algn="justLow"/>
            <a:r>
              <a:rPr lang="fa-IR" sz="3600" dirty="0" smtClean="0">
                <a:solidFill>
                  <a:schemeClr val="tx1"/>
                </a:solidFill>
              </a:rPr>
              <a:t>ارزيابی ميزان دستيابی برنامه به اهداف كلی و اختصاصی </a:t>
            </a:r>
          </a:p>
          <a:p>
            <a:pPr algn="justLow"/>
            <a:r>
              <a:rPr lang="fa-IR" sz="3600" dirty="0" smtClean="0">
                <a:solidFill>
                  <a:schemeClr val="tx1"/>
                </a:solidFill>
              </a:rPr>
              <a:t>شناسايی نيازهای جديد كاركنان و سازمان</a:t>
            </a:r>
          </a:p>
          <a:p>
            <a:pPr algn="justLow" rtl="1"/>
            <a:r>
              <a:rPr lang="fa-IR" sz="3600" dirty="0" smtClean="0">
                <a:solidFill>
                  <a:schemeClr val="tx1"/>
                </a:solidFill>
              </a:rPr>
              <a:t>نحوه ارزشيابی:</a:t>
            </a:r>
          </a:p>
          <a:p>
            <a:pPr marL="342900" indent="-342900" algn="justLow" rtl="1">
              <a:buFont typeface="Wingdings" pitchFamily="2" charset="2"/>
              <a:buChar char="§"/>
            </a:pPr>
            <a:r>
              <a:rPr lang="fa-IR" sz="3600" dirty="0" smtClean="0">
                <a:solidFill>
                  <a:schemeClr val="tx1"/>
                </a:solidFill>
              </a:rPr>
              <a:t>رزيابی فرآيند</a:t>
            </a:r>
          </a:p>
          <a:p>
            <a:pPr marL="342900" indent="-342900" algn="justLow" rtl="1">
              <a:buFont typeface="Wingdings" pitchFamily="2" charset="2"/>
              <a:buChar char="§"/>
            </a:pPr>
            <a:r>
              <a:rPr lang="fa-IR" sz="3600" dirty="0" smtClean="0">
                <a:solidFill>
                  <a:schemeClr val="tx1"/>
                </a:solidFill>
              </a:rPr>
              <a:t>ارزيابی تأثير</a:t>
            </a:r>
          </a:p>
          <a:p>
            <a:pPr marL="342900" indent="-342900" algn="justLow">
              <a:buFont typeface="Wingdings" pitchFamily="2" charset="2"/>
              <a:buChar char="§"/>
            </a:pPr>
            <a:r>
              <a:rPr lang="fa-IR" sz="3600" dirty="0" smtClean="0">
                <a:solidFill>
                  <a:schemeClr val="tx1"/>
                </a:solidFill>
              </a:rPr>
              <a:t>ارزيابی پيامد</a:t>
            </a:r>
            <a:endParaRPr lang="fa-IR" sz="3600" dirty="0">
              <a:solidFill>
                <a:schemeClr val="tx1"/>
              </a:solidFill>
            </a:endParaRPr>
          </a:p>
        </p:txBody>
      </p:sp>
    </p:spTree>
    <p:extLst>
      <p:ext uri="{BB962C8B-B14F-4D97-AF65-F5344CB8AC3E}">
        <p14:creationId xmlns:p14="http://schemas.microsoft.com/office/powerpoint/2010/main" val="2244561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720079"/>
          </a:xfrm>
        </p:spPr>
        <p:txBody>
          <a:bodyPr>
            <a:normAutofit/>
          </a:bodyPr>
          <a:lstStyle/>
          <a:p>
            <a:pPr algn="r"/>
            <a:r>
              <a:rPr lang="fa-IR" sz="3600" b="1" dirty="0" smtClean="0"/>
              <a:t>مرور و اصلاح برنامه</a:t>
            </a:r>
            <a:endParaRPr lang="en-US" sz="3600" b="1" dirty="0"/>
          </a:p>
        </p:txBody>
      </p:sp>
      <p:sp>
        <p:nvSpPr>
          <p:cNvPr id="3" name="Subtitle 2"/>
          <p:cNvSpPr>
            <a:spLocks noGrp="1"/>
          </p:cNvSpPr>
          <p:nvPr>
            <p:ph type="subTitle" idx="1"/>
          </p:nvPr>
        </p:nvSpPr>
        <p:spPr>
          <a:xfrm>
            <a:off x="539552" y="1196752"/>
            <a:ext cx="8208912" cy="5040560"/>
          </a:xfrm>
        </p:spPr>
        <p:txBody>
          <a:bodyPr>
            <a:noAutofit/>
          </a:bodyPr>
          <a:lstStyle/>
          <a:p>
            <a:pPr rtl="1"/>
            <a:r>
              <a:rPr lang="fa-IR" dirty="0" smtClean="0">
                <a:solidFill>
                  <a:schemeClr val="tx1"/>
                </a:solidFill>
              </a:rPr>
              <a:t>اطلاعات جمع آوری شده مانند موارد زير :</a:t>
            </a:r>
          </a:p>
          <a:p>
            <a:pPr marL="342900" indent="-342900" algn="r" rtl="1">
              <a:buFont typeface="Wingdings" pitchFamily="2" charset="2"/>
              <a:buChar char="§"/>
            </a:pPr>
            <a:r>
              <a:rPr lang="fa-IR" dirty="0" smtClean="0">
                <a:solidFill>
                  <a:schemeClr val="tx1"/>
                </a:solidFill>
              </a:rPr>
              <a:t>ليستی از فعاليت های انجام شده و موفق ترين آن ها</a:t>
            </a:r>
          </a:p>
          <a:p>
            <a:pPr marL="571500" indent="-571500" algn="r" rtl="1">
              <a:buFont typeface="Wingdings" pitchFamily="2" charset="2"/>
              <a:buChar char="§"/>
            </a:pPr>
            <a:r>
              <a:rPr lang="fa-IR" dirty="0" smtClean="0">
                <a:solidFill>
                  <a:schemeClr val="tx1"/>
                </a:solidFill>
              </a:rPr>
              <a:t>خلاصه ای از تغييرات ايجاد شده در سلامت توصيف تغييرات ايجاد شده در محل كار،مانند عرضه ميوه در محل كار كاركنان، فراهم كردن انتخاب های متعددی از غذاهای سالم در بوفه يا دستگاه های خودكار عرضه مواد خوراكی، نصب پوسترهای مشوق انجام فعاليت بدنی و غيره</a:t>
            </a:r>
          </a:p>
          <a:p>
            <a:pPr marL="342900" indent="-342900" algn="r" rtl="1">
              <a:buFont typeface="Wingdings" pitchFamily="2" charset="2"/>
              <a:buChar char="§"/>
            </a:pPr>
            <a:r>
              <a:rPr lang="fa-IR" dirty="0" smtClean="0">
                <a:solidFill>
                  <a:schemeClr val="tx1"/>
                </a:solidFill>
              </a:rPr>
              <a:t>اين كه آيا برنامه به اهداف كلی، اختصاصی و رفتاری اش دست يافته است يا خير.</a:t>
            </a:r>
            <a:endParaRPr lang="en-US" dirty="0">
              <a:solidFill>
                <a:schemeClr val="tx1"/>
              </a:solidFill>
            </a:endParaRPr>
          </a:p>
        </p:txBody>
      </p:sp>
    </p:spTree>
    <p:extLst>
      <p:ext uri="{BB962C8B-B14F-4D97-AF65-F5344CB8AC3E}">
        <p14:creationId xmlns:p14="http://schemas.microsoft.com/office/powerpoint/2010/main" val="325206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692696"/>
            <a:ext cx="8280920" cy="5760639"/>
          </a:xfrm>
        </p:spPr>
      </p:pic>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64906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1196752"/>
            <a:ext cx="8208912" cy="5544616"/>
          </a:xfrm>
        </p:spPr>
        <p:txBody>
          <a:bodyPr>
            <a:normAutofit/>
          </a:bodyPr>
          <a:lstStyle/>
          <a:p>
            <a:pPr algn="r"/>
            <a:r>
              <a:rPr lang="fa-IR" sz="3600" b="1" dirty="0" smtClean="0">
                <a:solidFill>
                  <a:schemeClr val="tx1"/>
                </a:solidFill>
              </a:rPr>
              <a:t>ويژگي های كليدی  برنامه های</a:t>
            </a:r>
            <a:r>
              <a:rPr lang="en-US" sz="3600" b="1" dirty="0" smtClean="0">
                <a:solidFill>
                  <a:schemeClr val="tx1"/>
                </a:solidFill>
              </a:rPr>
              <a:t> </a:t>
            </a:r>
            <a:r>
              <a:rPr lang="fa-IR" sz="3600" b="1" dirty="0" smtClean="0">
                <a:solidFill>
                  <a:schemeClr val="tx1"/>
                </a:solidFill>
              </a:rPr>
              <a:t>مؤثر ارتقای سلامت در محل كار</a:t>
            </a:r>
          </a:p>
          <a:p>
            <a:pPr marL="342900" indent="-342900" algn="justLow" rtl="1">
              <a:buFont typeface="Wingdings" pitchFamily="2" charset="2"/>
              <a:buChar char="§"/>
            </a:pPr>
            <a:r>
              <a:rPr lang="fa-IR" sz="2400" dirty="0" smtClean="0">
                <a:solidFill>
                  <a:schemeClr val="tx1"/>
                </a:solidFill>
              </a:rPr>
              <a:t>تعهد و مشاركت مديريت</a:t>
            </a:r>
          </a:p>
          <a:p>
            <a:pPr marL="342900" indent="-342900" algn="justLow" rtl="1">
              <a:buFont typeface="Wingdings" pitchFamily="2" charset="2"/>
              <a:buChar char="§"/>
            </a:pPr>
            <a:r>
              <a:rPr lang="fa-IR" sz="2400" dirty="0" smtClean="0">
                <a:solidFill>
                  <a:schemeClr val="tx1"/>
                </a:solidFill>
              </a:rPr>
              <a:t>تلاش برای افزايش تعهد كاركنان، شامل برنامه«قهرمانان»</a:t>
            </a:r>
          </a:p>
          <a:p>
            <a:pPr marL="342900" indent="-342900" algn="justLow" rtl="1">
              <a:buFont typeface="Wingdings" pitchFamily="2" charset="2"/>
              <a:buChar char="§"/>
            </a:pPr>
            <a:r>
              <a:rPr lang="fa-IR" sz="2400" dirty="0" smtClean="0">
                <a:solidFill>
                  <a:schemeClr val="tx1"/>
                </a:solidFill>
              </a:rPr>
              <a:t>ارايه فرصت به تمام كاركنان براي مشاركت</a:t>
            </a:r>
          </a:p>
          <a:p>
            <a:pPr marL="342900" indent="-342900" algn="justLow" rtl="1">
              <a:buFont typeface="Wingdings" pitchFamily="2" charset="2"/>
              <a:buChar char="§"/>
            </a:pPr>
            <a:r>
              <a:rPr lang="fa-IR" sz="2400" dirty="0" smtClean="0">
                <a:solidFill>
                  <a:schemeClr val="tx1"/>
                </a:solidFill>
              </a:rPr>
              <a:t>درگير كردن كاركنان در اجرا و توسعه برنامه</a:t>
            </a:r>
          </a:p>
          <a:p>
            <a:pPr marL="342900" indent="-342900" algn="justLow" rtl="1">
              <a:buFont typeface="Wingdings" pitchFamily="2" charset="2"/>
              <a:buChar char="§"/>
            </a:pPr>
            <a:r>
              <a:rPr lang="fa-IR" sz="2400" dirty="0" smtClean="0">
                <a:solidFill>
                  <a:schemeClr val="tx1"/>
                </a:solidFill>
              </a:rPr>
              <a:t>برقراری ارتباط با منابع و خدمات محلی موجود يا دولت و طرح های دولتی</a:t>
            </a:r>
          </a:p>
          <a:p>
            <a:pPr marL="342900" indent="-342900" algn="justLow" rtl="1">
              <a:buFont typeface="Wingdings" pitchFamily="2" charset="2"/>
              <a:buChar char="§"/>
            </a:pPr>
            <a:r>
              <a:rPr lang="fa-IR" sz="2400" dirty="0" smtClean="0">
                <a:solidFill>
                  <a:schemeClr val="tx1"/>
                </a:solidFill>
              </a:rPr>
              <a:t> فعاليت های جامع، مداوم و پايدار</a:t>
            </a:r>
          </a:p>
          <a:p>
            <a:pPr marL="342900" indent="-342900" algn="justLow" rtl="1">
              <a:buFont typeface="Wingdings" pitchFamily="2" charset="2"/>
              <a:buChar char="§"/>
            </a:pPr>
            <a:r>
              <a:rPr lang="fa-IR" sz="2400" dirty="0" smtClean="0">
                <a:solidFill>
                  <a:schemeClr val="tx1"/>
                </a:solidFill>
              </a:rPr>
              <a:t>منابع كافی</a:t>
            </a:r>
          </a:p>
          <a:p>
            <a:pPr marL="342900" indent="-342900" algn="justLow" rtl="1">
              <a:buFont typeface="Wingdings" pitchFamily="2" charset="2"/>
              <a:buChar char="§"/>
            </a:pPr>
            <a:r>
              <a:rPr lang="fa-IR" sz="2400" dirty="0" smtClean="0">
                <a:solidFill>
                  <a:schemeClr val="tx1"/>
                </a:solidFill>
              </a:rPr>
              <a:t>ارزشيابی و بهبود برنامه</a:t>
            </a:r>
          </a:p>
          <a:p>
            <a:pPr marL="342900" indent="-342900" algn="justLow" rtl="1">
              <a:buFont typeface="Wingdings" pitchFamily="2" charset="2"/>
              <a:buChar char="§"/>
            </a:pPr>
            <a:endParaRPr lang="fa-IR" sz="2400" dirty="0"/>
          </a:p>
          <a:p>
            <a:pPr algn="justLow" rtl="1"/>
            <a:endParaRPr lang="fa-IR" sz="2400" dirty="0" smtClean="0"/>
          </a:p>
        </p:txBody>
      </p:sp>
    </p:spTree>
    <p:extLst>
      <p:ext uri="{BB962C8B-B14F-4D97-AF65-F5344CB8AC3E}">
        <p14:creationId xmlns:p14="http://schemas.microsoft.com/office/powerpoint/2010/main" val="31193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8641"/>
            <a:ext cx="7772400" cy="1080119"/>
          </a:xfrm>
        </p:spPr>
        <p:txBody>
          <a:bodyPr>
            <a:normAutofit/>
          </a:bodyPr>
          <a:lstStyle/>
          <a:p>
            <a:pPr marL="457200" indent="-457200" algn="r">
              <a:buBlip>
                <a:blip r:embed="rId3"/>
              </a:buBlip>
            </a:pPr>
            <a:r>
              <a:rPr lang="fa-IR" sz="3200" dirty="0" smtClean="0"/>
              <a:t>گام1:حمايت مديريت را جلب كنيد</a:t>
            </a:r>
            <a:endParaRPr lang="en-US" sz="3200" dirty="0"/>
          </a:p>
        </p:txBody>
      </p:sp>
      <p:sp>
        <p:nvSpPr>
          <p:cNvPr id="3" name="Subtitle 2"/>
          <p:cNvSpPr>
            <a:spLocks noGrp="1"/>
          </p:cNvSpPr>
          <p:nvPr>
            <p:ph type="subTitle" idx="1"/>
          </p:nvPr>
        </p:nvSpPr>
        <p:spPr>
          <a:xfrm>
            <a:off x="611560" y="1052736"/>
            <a:ext cx="7920880" cy="5400600"/>
          </a:xfrm>
        </p:spPr>
        <p:txBody>
          <a:bodyPr>
            <a:normAutofit/>
          </a:bodyPr>
          <a:lstStyle/>
          <a:p>
            <a:pPr marL="342900" lvl="0" indent="-342900" algn="justLow" rtl="1">
              <a:buFont typeface="Wingdings" pitchFamily="2" charset="2"/>
              <a:buChar char="Ø"/>
            </a:pPr>
            <a:r>
              <a:rPr lang="fa-IR" sz="2400" dirty="0" smtClean="0">
                <a:solidFill>
                  <a:schemeClr val="tx1"/>
                </a:solidFill>
              </a:rPr>
              <a:t>ارايه دلايلی در مورد منافع اجرای برنامه :منافع انجام فعاليت بدنی و داشتن تغذيه خوب برای كاركنان و سازمان</a:t>
            </a:r>
          </a:p>
          <a:p>
            <a:pPr marL="342900" lvl="0" indent="-342900" algn="justLow" rtl="1">
              <a:buFont typeface="Wingdings" pitchFamily="2" charset="2"/>
              <a:buChar char="Ø"/>
            </a:pPr>
            <a:r>
              <a:rPr lang="fa-IR" sz="2400" dirty="0" smtClean="0">
                <a:solidFill>
                  <a:schemeClr val="tx1"/>
                </a:solidFill>
              </a:rPr>
              <a:t>هزينه های خاصی كه به دليل نداشتن فعاليت بدنی و تغذيه نامناسب به سازمان تحميل می شود.</a:t>
            </a:r>
          </a:p>
          <a:p>
            <a:pPr marL="342900" lvl="0" indent="-342900" algn="justLow" rtl="1">
              <a:buFont typeface="Wingdings" pitchFamily="2" charset="2"/>
              <a:buChar char="Ø"/>
            </a:pPr>
            <a:r>
              <a:rPr lang="fa-IR" sz="2400" dirty="0" smtClean="0">
                <a:solidFill>
                  <a:schemeClr val="tx1"/>
                </a:solidFill>
              </a:rPr>
              <a:t>طرح كلی از برنامه شما، شامل اهداف اختصاصی و رفتاری برنامه و مثال هايی از برخی فعاليت ها </a:t>
            </a:r>
          </a:p>
          <a:p>
            <a:pPr marL="342900" lvl="0" indent="-342900" algn="justLow" rtl="1">
              <a:buFont typeface="Wingdings" pitchFamily="2" charset="2"/>
              <a:buChar char="Ø"/>
            </a:pPr>
            <a:r>
              <a:rPr lang="fa-IR" sz="2400" dirty="0" smtClean="0">
                <a:solidFill>
                  <a:schemeClr val="tx1"/>
                </a:solidFill>
              </a:rPr>
              <a:t>منابع لازم برای سازماندهی و اجرای برنامه </a:t>
            </a:r>
          </a:p>
          <a:p>
            <a:pPr marL="342900" lvl="0" indent="-342900" algn="justLow" rtl="1">
              <a:buFont typeface="Wingdings" pitchFamily="2" charset="2"/>
              <a:buChar char="Ø"/>
            </a:pPr>
            <a:r>
              <a:rPr lang="fa-IR" sz="2400" dirty="0" smtClean="0">
                <a:solidFill>
                  <a:schemeClr val="tx1"/>
                </a:solidFill>
              </a:rPr>
              <a:t>پيامدهای كلی </a:t>
            </a:r>
          </a:p>
          <a:p>
            <a:pPr marL="342900" lvl="0" indent="-342900" algn="justLow" rtl="1">
              <a:buFont typeface="Wingdings" pitchFamily="2" charset="2"/>
              <a:buChar char="Ø"/>
            </a:pPr>
            <a:r>
              <a:rPr lang="fa-IR" sz="2400" dirty="0" smtClean="0">
                <a:solidFill>
                  <a:schemeClr val="tx1"/>
                </a:solidFill>
              </a:rPr>
              <a:t>مطالعات موردی  بيانگر چگونگی انجام موفقيت آميز برنامه در ساير سازمان ها</a:t>
            </a:r>
            <a:endParaRPr lang="fa-IR" sz="2400" dirty="0" smtClean="0">
              <a:solidFill>
                <a:prstClr val="black">
                  <a:tint val="75000"/>
                </a:prstClr>
              </a:solidFill>
            </a:endParaRPr>
          </a:p>
        </p:txBody>
      </p:sp>
    </p:spTree>
    <p:extLst>
      <p:ext uri="{BB962C8B-B14F-4D97-AF65-F5344CB8AC3E}">
        <p14:creationId xmlns:p14="http://schemas.microsoft.com/office/powerpoint/2010/main" val="3429598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648072"/>
          </a:xfrm>
        </p:spPr>
        <p:txBody>
          <a:bodyPr>
            <a:noAutofit/>
          </a:bodyPr>
          <a:lstStyle/>
          <a:p>
            <a:pPr marL="457200" indent="-457200">
              <a:buBlip>
                <a:blip r:embed="rId2"/>
              </a:buBlip>
            </a:pPr>
            <a:r>
              <a:rPr lang="fa-IR" sz="3600" dirty="0">
                <a:solidFill>
                  <a:prstClr val="black"/>
                </a:solidFill>
              </a:rPr>
              <a:t>گام2: خلاصه خط مشی برنامه را معرفی و نيازها را شناسايی كنيد</a:t>
            </a:r>
            <a:endParaRPr lang="en-US" sz="3600" dirty="0"/>
          </a:p>
        </p:txBody>
      </p:sp>
      <p:sp>
        <p:nvSpPr>
          <p:cNvPr id="3" name="Subtitle 2"/>
          <p:cNvSpPr>
            <a:spLocks noGrp="1"/>
          </p:cNvSpPr>
          <p:nvPr>
            <p:ph type="subTitle" idx="1"/>
          </p:nvPr>
        </p:nvSpPr>
        <p:spPr>
          <a:xfrm>
            <a:off x="395536" y="1196752"/>
            <a:ext cx="8208912" cy="5472608"/>
          </a:xfrm>
        </p:spPr>
        <p:txBody>
          <a:bodyPr>
            <a:normAutofit/>
          </a:bodyPr>
          <a:lstStyle/>
          <a:p>
            <a:pPr algn="r"/>
            <a:endParaRPr lang="fa-IR" sz="2400" dirty="0" smtClean="0">
              <a:solidFill>
                <a:schemeClr val="tx1"/>
              </a:solidFill>
            </a:endParaRPr>
          </a:p>
          <a:p>
            <a:pPr algn="r"/>
            <a:r>
              <a:rPr lang="fa-IR" sz="2800" b="1" dirty="0" smtClean="0">
                <a:solidFill>
                  <a:schemeClr val="tx1"/>
                </a:solidFill>
              </a:rPr>
              <a:t>انجام نيازسنجی:</a:t>
            </a:r>
          </a:p>
          <a:p>
            <a:pPr marL="342900" indent="-342900" algn="justLow" rtl="1">
              <a:buFont typeface="Wingdings" pitchFamily="2" charset="2"/>
              <a:buChar char="§"/>
            </a:pPr>
            <a:r>
              <a:rPr lang="fa-IR" sz="2400" dirty="0" smtClean="0">
                <a:solidFill>
                  <a:schemeClr val="tx1"/>
                </a:solidFill>
              </a:rPr>
              <a:t>بحث گروهی متمركز با كاركنان</a:t>
            </a:r>
          </a:p>
          <a:p>
            <a:pPr marL="342900" indent="-342900" algn="justLow" rtl="1">
              <a:buFont typeface="Wingdings" pitchFamily="2" charset="2"/>
              <a:buChar char="§"/>
            </a:pPr>
            <a:r>
              <a:rPr lang="fa-IR" sz="2400" dirty="0" smtClean="0">
                <a:solidFill>
                  <a:schemeClr val="tx1"/>
                </a:solidFill>
              </a:rPr>
              <a:t>انجام ارزيابی محيطی در محل كار</a:t>
            </a:r>
          </a:p>
          <a:p>
            <a:pPr marL="342900" indent="-342900" algn="justLow" rtl="1">
              <a:buFont typeface="Wingdings" pitchFamily="2" charset="2"/>
              <a:buChar char="§"/>
            </a:pPr>
            <a:r>
              <a:rPr lang="fa-IR" sz="2400" dirty="0" smtClean="0">
                <a:solidFill>
                  <a:schemeClr val="tx1"/>
                </a:solidFill>
              </a:rPr>
              <a:t>مطالعات پيمايشی برای بررسی وضعيت رفاه و سلامت كاركنان</a:t>
            </a:r>
          </a:p>
          <a:p>
            <a:pPr algn="justLow" rtl="1"/>
            <a:r>
              <a:rPr lang="fa-IR" sz="2400" dirty="0" smtClean="0">
                <a:solidFill>
                  <a:schemeClr val="tx1"/>
                </a:solidFill>
              </a:rPr>
              <a:t>مثال:</a:t>
            </a:r>
          </a:p>
          <a:p>
            <a:pPr marL="342900" indent="-342900" algn="justLow" rtl="1">
              <a:buFont typeface="Wingdings" pitchFamily="2" charset="2"/>
              <a:buChar char="ü"/>
            </a:pPr>
            <a:r>
              <a:rPr lang="fa-IR" sz="2400" dirty="0" smtClean="0">
                <a:solidFill>
                  <a:schemeClr val="tx1"/>
                </a:solidFill>
              </a:rPr>
              <a:t>در دسترس بودن غذاهای مغذی و سالم در دستگاه های فروش خودكار،غرفه های ارايه مواد خوراكی و جلسات اداری</a:t>
            </a:r>
          </a:p>
          <a:p>
            <a:pPr marL="342900" indent="-342900" algn="justLow" rtl="1">
              <a:buFont typeface="Wingdings" pitchFamily="2" charset="2"/>
              <a:buChar char="ü"/>
            </a:pPr>
            <a:r>
              <a:rPr lang="fa-IR" sz="2400" dirty="0" smtClean="0">
                <a:solidFill>
                  <a:schemeClr val="tx1"/>
                </a:solidFill>
              </a:rPr>
              <a:t>فراهم بودن تسهيلات لازم برای كاركنان به منظور ذخيره و آماده سازی غذاهای سالمی كه از خانه به محل كار می آورند(يخچال...)</a:t>
            </a:r>
          </a:p>
          <a:p>
            <a:pPr marL="342900" indent="-342900" algn="justLow" rtl="1">
              <a:buFont typeface="Wingdings" pitchFamily="2" charset="2"/>
              <a:buChar char="ü"/>
            </a:pPr>
            <a:r>
              <a:rPr lang="fa-IR" sz="2400" dirty="0" smtClean="0">
                <a:solidFill>
                  <a:schemeClr val="tx1"/>
                </a:solidFill>
              </a:rPr>
              <a:t>فراهم بودن تسهيلات در محل و يا نزديك محل كار كه كاركنان را تشويق به انجام فعاليت بدنی می كند(مانند مراكز بدنسازی،پياده روی...)</a:t>
            </a:r>
          </a:p>
          <a:p>
            <a:pPr algn="justLow" rtl="1"/>
            <a:endParaRPr lang="en-US" sz="2400" dirty="0">
              <a:solidFill>
                <a:schemeClr val="tx1"/>
              </a:solidFill>
            </a:endParaRPr>
          </a:p>
        </p:txBody>
      </p:sp>
    </p:spTree>
    <p:extLst>
      <p:ext uri="{BB962C8B-B14F-4D97-AF65-F5344CB8AC3E}">
        <p14:creationId xmlns:p14="http://schemas.microsoft.com/office/powerpoint/2010/main" val="321510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11560" y="-675456"/>
            <a:ext cx="7772400" cy="144016"/>
          </a:xfrm>
        </p:spPr>
        <p:txBody>
          <a:bodyPr>
            <a:normAutofit fontScale="90000"/>
          </a:bodyPr>
          <a:lstStyle/>
          <a:p>
            <a:endParaRPr lang="en-US" dirty="0"/>
          </a:p>
        </p:txBody>
      </p:sp>
      <p:sp>
        <p:nvSpPr>
          <p:cNvPr id="3" name="Subtitle 2"/>
          <p:cNvSpPr>
            <a:spLocks noGrp="1"/>
          </p:cNvSpPr>
          <p:nvPr>
            <p:ph type="subTitle" idx="1"/>
          </p:nvPr>
        </p:nvSpPr>
        <p:spPr>
          <a:xfrm>
            <a:off x="611560" y="188640"/>
            <a:ext cx="8064896" cy="6336704"/>
          </a:xfrm>
        </p:spPr>
        <p:txBody>
          <a:bodyPr>
            <a:normAutofit lnSpcReduction="10000"/>
          </a:bodyPr>
          <a:lstStyle/>
          <a:p>
            <a:pPr algn="r" rtl="1"/>
            <a:endParaRPr lang="fa-IR" sz="2800" dirty="0" smtClean="0">
              <a:solidFill>
                <a:schemeClr val="tx1"/>
              </a:solidFill>
            </a:endParaRPr>
          </a:p>
          <a:p>
            <a:pPr algn="r" rtl="1"/>
            <a:endParaRPr lang="fa-IR" sz="2800" dirty="0" smtClean="0">
              <a:solidFill>
                <a:schemeClr val="tx1"/>
              </a:solidFill>
            </a:endParaRPr>
          </a:p>
          <a:p>
            <a:pPr marL="457200" indent="-457200" algn="r" rtl="1">
              <a:buFont typeface="Wingdings" pitchFamily="2" charset="2"/>
              <a:buChar char="Ø"/>
            </a:pPr>
            <a:r>
              <a:rPr lang="fa-IR" sz="2800" dirty="0" smtClean="0">
                <a:solidFill>
                  <a:schemeClr val="tx1"/>
                </a:solidFill>
                <a:cs typeface="B Mitra" pitchFamily="2" charset="-78"/>
              </a:rPr>
              <a:t>دوست داريد در انجام چه نوع فعاليت هايی مشاركت كنيد؟</a:t>
            </a:r>
            <a:endParaRPr lang="fa-IR" sz="2400" dirty="0" smtClean="0">
              <a:solidFill>
                <a:schemeClr val="tx1"/>
              </a:solidFill>
              <a:cs typeface="B Mitra" pitchFamily="2" charset="-78"/>
            </a:endParaRPr>
          </a:p>
          <a:p>
            <a:pPr marL="457200" indent="-457200" algn="r" rtl="1">
              <a:buFont typeface="Wingdings" pitchFamily="2" charset="2"/>
              <a:buChar char="Ø"/>
            </a:pPr>
            <a:r>
              <a:rPr lang="fa-IR" sz="2400" dirty="0" smtClean="0">
                <a:solidFill>
                  <a:schemeClr val="tx1"/>
                </a:solidFill>
                <a:cs typeface="B Mitra" pitchFamily="2" charset="-78"/>
              </a:rPr>
              <a:t>دوست داريد سازمان شما چه حيطه هايی از سلامت تمركز نمايد؟ به طور مثال كنترل وزن،مديريت استرس،يا ترك سيگار.</a:t>
            </a:r>
          </a:p>
          <a:p>
            <a:pPr marL="457200" indent="-457200" algn="r" rtl="1">
              <a:buFont typeface="Wingdings" pitchFamily="2" charset="2"/>
              <a:buChar char="Ø"/>
            </a:pPr>
            <a:r>
              <a:rPr lang="fa-IR" sz="2400" dirty="0" smtClean="0">
                <a:solidFill>
                  <a:schemeClr val="tx1"/>
                </a:solidFill>
                <a:cs typeface="B Mitra" pitchFamily="2" charset="-78"/>
              </a:rPr>
              <a:t>دوست داريد فعاليت ها در چه زمانی انجام شوند؟ مثلا در زمان خوردن ناهار،قبل يا بعد از كار</a:t>
            </a:r>
          </a:p>
          <a:p>
            <a:pPr marL="457200" indent="-457200" algn="r" rtl="1">
              <a:buFont typeface="Wingdings" pitchFamily="2" charset="2"/>
              <a:buChar char="Ø"/>
            </a:pPr>
            <a:r>
              <a:rPr lang="fa-IR" sz="2400" dirty="0" smtClean="0">
                <a:solidFill>
                  <a:schemeClr val="tx1"/>
                </a:solidFill>
                <a:cs typeface="B Mitra" pitchFamily="2" charset="-78"/>
              </a:rPr>
              <a:t>بزرگ ترين چالش هايی كه برای مشاركت در فعاليت ها در محل كار با آن ها مواجه می شويد كدامند؟</a:t>
            </a:r>
          </a:p>
          <a:p>
            <a:pPr marL="457200" indent="-457200" rtl="1">
              <a:buFont typeface="+mj-lt"/>
              <a:buAutoNum type="arabicPeriod"/>
            </a:pPr>
            <a:r>
              <a:rPr lang="fa-IR" sz="4000" u="sng" dirty="0" smtClean="0">
                <a:solidFill>
                  <a:schemeClr val="tx1"/>
                </a:solidFill>
              </a:rPr>
              <a:t>تغذيه </a:t>
            </a:r>
          </a:p>
          <a:p>
            <a:pPr marL="457200" indent="-457200" rtl="1">
              <a:buFont typeface="+mj-lt"/>
              <a:buAutoNum type="arabicPeriod"/>
            </a:pPr>
            <a:r>
              <a:rPr lang="fa-IR" sz="4000" u="sng" dirty="0" smtClean="0">
                <a:solidFill>
                  <a:schemeClr val="tx1"/>
                </a:solidFill>
              </a:rPr>
              <a:t>فعاليت بدنی </a:t>
            </a:r>
            <a:r>
              <a:rPr lang="fa-IR" sz="4000" dirty="0" smtClean="0">
                <a:solidFill>
                  <a:schemeClr val="tx1"/>
                </a:solidFill>
              </a:rPr>
              <a:t>كاركنان </a:t>
            </a:r>
          </a:p>
          <a:p>
            <a:pPr marL="457200" indent="-457200" rtl="1">
              <a:buFont typeface="+mj-lt"/>
              <a:buAutoNum type="arabicPeriod"/>
            </a:pPr>
            <a:r>
              <a:rPr lang="fa-IR" sz="4000" dirty="0" smtClean="0">
                <a:solidFill>
                  <a:schemeClr val="tx1"/>
                </a:solidFill>
              </a:rPr>
              <a:t>برنامه های ترك سيگار </a:t>
            </a:r>
          </a:p>
          <a:p>
            <a:pPr marL="457200" indent="-457200" rtl="1">
              <a:buFont typeface="+mj-lt"/>
              <a:buAutoNum type="arabicPeriod"/>
            </a:pPr>
            <a:r>
              <a:rPr lang="fa-IR" sz="4000" dirty="0" smtClean="0">
                <a:solidFill>
                  <a:schemeClr val="tx1"/>
                </a:solidFill>
              </a:rPr>
              <a:t>مديريت استرس</a:t>
            </a:r>
            <a:endParaRPr lang="en-US" sz="4000" dirty="0">
              <a:solidFill>
                <a:schemeClr val="tx1"/>
              </a:solidFill>
            </a:endParaRPr>
          </a:p>
        </p:txBody>
      </p:sp>
    </p:spTree>
    <p:extLst>
      <p:ext uri="{BB962C8B-B14F-4D97-AF65-F5344CB8AC3E}">
        <p14:creationId xmlns:p14="http://schemas.microsoft.com/office/powerpoint/2010/main" val="336547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8641"/>
            <a:ext cx="8136904" cy="1440159"/>
          </a:xfrm>
        </p:spPr>
        <p:txBody>
          <a:bodyPr>
            <a:normAutofit/>
          </a:bodyPr>
          <a:lstStyle/>
          <a:p>
            <a:pPr marL="342900" indent="-342900" algn="r">
              <a:buBlip>
                <a:blip r:embed="rId2"/>
              </a:buBlip>
            </a:pPr>
            <a:r>
              <a:rPr lang="fa-IR" sz="3600" dirty="0" smtClean="0"/>
              <a:t>گام3: جلب حمايت كاركنان را </a:t>
            </a:r>
            <a:r>
              <a:rPr lang="fa-IR" sz="3600" dirty="0"/>
              <a:t>وتعيين  </a:t>
            </a:r>
            <a:r>
              <a:rPr lang="fa-IR" sz="3600" dirty="0" smtClean="0"/>
              <a:t>مسؤليت ها</a:t>
            </a:r>
            <a:endParaRPr lang="en-US" sz="3600" dirty="0"/>
          </a:p>
        </p:txBody>
      </p:sp>
      <p:sp>
        <p:nvSpPr>
          <p:cNvPr id="3" name="Subtitle 2"/>
          <p:cNvSpPr>
            <a:spLocks noGrp="1"/>
          </p:cNvSpPr>
          <p:nvPr>
            <p:ph type="subTitle" idx="1"/>
          </p:nvPr>
        </p:nvSpPr>
        <p:spPr>
          <a:xfrm>
            <a:off x="539552" y="2060848"/>
            <a:ext cx="8136904" cy="4392488"/>
          </a:xfrm>
        </p:spPr>
        <p:txBody>
          <a:bodyPr>
            <a:noAutofit/>
          </a:bodyPr>
          <a:lstStyle/>
          <a:p>
            <a:pPr marL="342900" indent="-342900" algn="just" rtl="1">
              <a:buFont typeface="Wingdings" pitchFamily="2" charset="2"/>
              <a:buChar char="q"/>
            </a:pPr>
            <a:r>
              <a:rPr lang="fa-IR" dirty="0" smtClean="0">
                <a:solidFill>
                  <a:schemeClr val="tx2">
                    <a:lumMod val="60000"/>
                    <a:lumOff val="40000"/>
                  </a:schemeClr>
                </a:solidFill>
              </a:rPr>
              <a:t>جلب حمايت كاركنان </a:t>
            </a:r>
          </a:p>
          <a:p>
            <a:pPr algn="just" rtl="1"/>
            <a:r>
              <a:rPr lang="fa-IR" dirty="0" smtClean="0">
                <a:solidFill>
                  <a:schemeClr val="tx1"/>
                </a:solidFill>
              </a:rPr>
              <a:t>بیان منافع و مزايای اجرای برنامه برای سازمان(بهبود بازدهی و بهره وری) و كاركنان(سلامت و رفاه بهتر) </a:t>
            </a:r>
          </a:p>
          <a:p>
            <a:pPr marL="457200" indent="-457200" algn="just" rtl="1">
              <a:buFont typeface="Wingdings" pitchFamily="2" charset="2"/>
              <a:buChar char="q"/>
            </a:pPr>
            <a:r>
              <a:rPr lang="fa-IR" dirty="0" smtClean="0">
                <a:solidFill>
                  <a:schemeClr val="tx2">
                    <a:lumMod val="60000"/>
                    <a:lumOff val="40000"/>
                  </a:schemeClr>
                </a:solidFill>
              </a:rPr>
              <a:t>تعيين مسؤليت های افراد در برنامه</a:t>
            </a:r>
          </a:p>
          <a:p>
            <a:pPr marL="342900" indent="-342900" algn="just">
              <a:buFont typeface="Wingdings" pitchFamily="2" charset="2"/>
              <a:buChar char="q"/>
            </a:pPr>
            <a:r>
              <a:rPr lang="fa-IR" dirty="0">
                <a:solidFill>
                  <a:schemeClr val="tx1"/>
                </a:solidFill>
              </a:rPr>
              <a:t>تعيين مسؤل هماهنگی برنامه </a:t>
            </a:r>
          </a:p>
          <a:p>
            <a:pPr marL="342900" indent="-342900" algn="just">
              <a:buFont typeface="Wingdings" pitchFamily="2" charset="2"/>
              <a:buChar char="q"/>
            </a:pPr>
            <a:r>
              <a:rPr lang="fa-IR" dirty="0">
                <a:solidFill>
                  <a:schemeClr val="tx1"/>
                </a:solidFill>
              </a:rPr>
              <a:t>شناسايی طرفداران و حاميان برنامه </a:t>
            </a:r>
          </a:p>
          <a:p>
            <a:pPr marL="342900" indent="-342900" algn="just">
              <a:buFont typeface="Wingdings" pitchFamily="2" charset="2"/>
              <a:buChar char="q"/>
            </a:pPr>
            <a:r>
              <a:rPr lang="fa-IR" dirty="0">
                <a:solidFill>
                  <a:schemeClr val="tx1"/>
                </a:solidFill>
              </a:rPr>
              <a:t>تشكيل كميته</a:t>
            </a:r>
            <a:endParaRPr lang="fa-IR" dirty="0" smtClean="0">
              <a:solidFill>
                <a:schemeClr val="tx2">
                  <a:lumMod val="60000"/>
                  <a:lumOff val="40000"/>
                </a:schemeClr>
              </a:solidFill>
            </a:endParaRPr>
          </a:p>
          <a:p>
            <a:pPr algn="just" rtl="1"/>
            <a:endParaRPr lang="fa-IR" dirty="0">
              <a:solidFill>
                <a:schemeClr val="tx1"/>
              </a:solidFill>
            </a:endParaRPr>
          </a:p>
        </p:txBody>
      </p:sp>
    </p:spTree>
    <p:extLst>
      <p:ext uri="{BB962C8B-B14F-4D97-AF65-F5344CB8AC3E}">
        <p14:creationId xmlns:p14="http://schemas.microsoft.com/office/powerpoint/2010/main" val="396442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16632"/>
            <a:ext cx="7772400" cy="792087"/>
          </a:xfrm>
        </p:spPr>
        <p:txBody>
          <a:bodyPr>
            <a:normAutofit/>
          </a:bodyPr>
          <a:lstStyle/>
          <a:p>
            <a:pPr algn="r"/>
            <a:r>
              <a:rPr lang="fa-IR" sz="2800" dirty="0" smtClean="0"/>
              <a:t>تشكيل كميته محل كار سالم و مديريت آن</a:t>
            </a:r>
            <a:endParaRPr lang="en-US" sz="2800" dirty="0"/>
          </a:p>
        </p:txBody>
      </p:sp>
      <p:sp>
        <p:nvSpPr>
          <p:cNvPr id="3" name="Subtitle 2"/>
          <p:cNvSpPr>
            <a:spLocks noGrp="1"/>
          </p:cNvSpPr>
          <p:nvPr>
            <p:ph type="subTitle" idx="1"/>
          </p:nvPr>
        </p:nvSpPr>
        <p:spPr>
          <a:xfrm>
            <a:off x="467544" y="836712"/>
            <a:ext cx="8208912" cy="5688632"/>
          </a:xfrm>
        </p:spPr>
        <p:txBody>
          <a:bodyPr>
            <a:normAutofit fontScale="92500" lnSpcReduction="20000"/>
          </a:bodyPr>
          <a:lstStyle/>
          <a:p>
            <a:pPr marL="457200" indent="-457200" algn="justLow" rtl="1">
              <a:buFont typeface="Wingdings" pitchFamily="2" charset="2"/>
              <a:buChar char="v"/>
            </a:pPr>
            <a:r>
              <a:rPr lang="fa-IR" sz="2800" dirty="0" smtClean="0">
                <a:solidFill>
                  <a:schemeClr val="tx1"/>
                </a:solidFill>
              </a:rPr>
              <a:t>وظايف كميته</a:t>
            </a:r>
            <a:endParaRPr lang="fa-IR" sz="2600" dirty="0" smtClean="0">
              <a:solidFill>
                <a:schemeClr val="tx1"/>
              </a:solidFill>
            </a:endParaRPr>
          </a:p>
          <a:p>
            <a:pPr marL="457200" indent="-457200" algn="justLow" rtl="1">
              <a:buFont typeface="Arial" pitchFamily="34" charset="0"/>
              <a:buChar char="•"/>
            </a:pPr>
            <a:r>
              <a:rPr lang="fa-IR" sz="2600" dirty="0" smtClean="0">
                <a:solidFill>
                  <a:schemeClr val="tx1"/>
                </a:solidFill>
              </a:rPr>
              <a:t>توسعه،هدايت و هماهنگی برنامه</a:t>
            </a:r>
          </a:p>
          <a:p>
            <a:pPr marL="457200" indent="-457200" algn="justLow" rtl="1">
              <a:buFont typeface="Arial" pitchFamily="34" charset="0"/>
              <a:buChar char="•"/>
            </a:pPr>
            <a:r>
              <a:rPr lang="fa-IR" sz="2600" dirty="0" smtClean="0">
                <a:solidFill>
                  <a:schemeClr val="tx1"/>
                </a:solidFill>
              </a:rPr>
              <a:t>تشخيص علايق و نيازهای كاركنان</a:t>
            </a:r>
          </a:p>
          <a:p>
            <a:pPr marL="457200" indent="-457200" algn="justLow" rtl="1">
              <a:buFont typeface="Arial" pitchFamily="34" charset="0"/>
              <a:buChar char="•"/>
            </a:pPr>
            <a:r>
              <a:rPr lang="fa-IR" sz="2600" dirty="0" smtClean="0">
                <a:solidFill>
                  <a:schemeClr val="tx1"/>
                </a:solidFill>
              </a:rPr>
              <a:t>ايجاد انگيزه در كاركنان برای مشاركت</a:t>
            </a:r>
          </a:p>
          <a:p>
            <a:pPr marL="457200" indent="-457200" algn="justLow" rtl="1">
              <a:buFont typeface="Arial" pitchFamily="34" charset="0"/>
              <a:buChar char="•"/>
            </a:pPr>
            <a:r>
              <a:rPr lang="fa-IR" sz="2600" dirty="0" smtClean="0">
                <a:solidFill>
                  <a:schemeClr val="tx1"/>
                </a:solidFill>
              </a:rPr>
              <a:t>حفظ شور واشتياق و تعهد مديريت</a:t>
            </a:r>
          </a:p>
          <a:p>
            <a:pPr marL="457200" indent="-457200" algn="justLow" rtl="1">
              <a:buFont typeface="Arial" pitchFamily="34" charset="0"/>
              <a:buChar char="•"/>
            </a:pPr>
            <a:r>
              <a:rPr lang="fa-IR" sz="2600" dirty="0" smtClean="0">
                <a:solidFill>
                  <a:schemeClr val="tx1"/>
                </a:solidFill>
              </a:rPr>
              <a:t>بحث در مورد اجزای بالقوه برنامه و تصميم گيری در مورد فعاليت هايی كه بايد در اجرای برنامه در نظر گرفته شوند</a:t>
            </a:r>
            <a:r>
              <a:rPr lang="fa-IR" sz="2800" dirty="0" smtClean="0">
                <a:solidFill>
                  <a:schemeClr val="tx1"/>
                </a:solidFill>
              </a:rPr>
              <a:t>.</a:t>
            </a:r>
          </a:p>
          <a:p>
            <a:pPr marL="457200" indent="-457200" algn="justLow" rtl="1">
              <a:buFont typeface="Wingdings" pitchFamily="2" charset="2"/>
              <a:buChar char="v"/>
            </a:pPr>
            <a:r>
              <a:rPr lang="fa-IR" sz="2800" dirty="0" smtClean="0">
                <a:solidFill>
                  <a:schemeClr val="tx1"/>
                </a:solidFill>
              </a:rPr>
              <a:t>ويژگی های فرد هماهنگ كننده كميته</a:t>
            </a:r>
          </a:p>
          <a:p>
            <a:pPr marL="457200" indent="-457200" algn="justLow" rtl="1">
              <a:buFont typeface="Arial" pitchFamily="34" charset="0"/>
              <a:buChar char="•"/>
            </a:pPr>
            <a:r>
              <a:rPr lang="fa-IR" sz="2600" dirty="0" smtClean="0">
                <a:solidFill>
                  <a:schemeClr val="tx1"/>
                </a:solidFill>
              </a:rPr>
              <a:t>مهارت قوی برای رهبری گروه </a:t>
            </a:r>
          </a:p>
          <a:p>
            <a:pPr marL="457200" indent="-457200" algn="justLow" rtl="1">
              <a:buFont typeface="Arial" pitchFamily="34" charset="0"/>
              <a:buChar char="•"/>
            </a:pPr>
            <a:r>
              <a:rPr lang="fa-IR" sz="2600" dirty="0" smtClean="0">
                <a:solidFill>
                  <a:schemeClr val="tx1"/>
                </a:solidFill>
              </a:rPr>
              <a:t>ارتباط خوب با كاركنان و مديريت</a:t>
            </a:r>
          </a:p>
          <a:p>
            <a:pPr marL="457200" indent="-457200" algn="justLow" rtl="1">
              <a:buFont typeface="Arial" pitchFamily="34" charset="0"/>
              <a:buChar char="•"/>
            </a:pPr>
            <a:r>
              <a:rPr lang="fa-IR" sz="2600" dirty="0" smtClean="0">
                <a:solidFill>
                  <a:schemeClr val="tx1"/>
                </a:solidFill>
              </a:rPr>
              <a:t>درك استنباط خوب از مأموريت كميته واعتماد به نفس لبرای ترويج برنامه</a:t>
            </a:r>
          </a:p>
          <a:p>
            <a:pPr marL="457200" indent="-457200" algn="justLow" rtl="1">
              <a:buFont typeface="Arial" pitchFamily="34" charset="0"/>
              <a:buChar char="•"/>
            </a:pPr>
            <a:r>
              <a:rPr lang="fa-IR" sz="2600" dirty="0" smtClean="0">
                <a:solidFill>
                  <a:schemeClr val="tx1"/>
                </a:solidFill>
              </a:rPr>
              <a:t>الگوی رفتاری خوب برای ديگران</a:t>
            </a:r>
          </a:p>
          <a:p>
            <a:pPr marL="457200" indent="-457200" algn="justLow" rtl="1">
              <a:buFont typeface="Arial" pitchFamily="34" charset="0"/>
              <a:buChar char="•"/>
            </a:pPr>
            <a:r>
              <a:rPr lang="fa-IR" sz="2600" dirty="0" smtClean="0">
                <a:solidFill>
                  <a:schemeClr val="tx1"/>
                </a:solidFill>
              </a:rPr>
              <a:t>توانايی انجام كار به طور مستقل و يا با گروه های مختلف مردم </a:t>
            </a:r>
          </a:p>
          <a:p>
            <a:pPr marL="457200" indent="-457200" algn="justLow">
              <a:buFont typeface="Arial" pitchFamily="34" charset="0"/>
              <a:buChar char="•"/>
            </a:pPr>
            <a:r>
              <a:rPr lang="fa-IR" sz="2600" dirty="0" smtClean="0">
                <a:solidFill>
                  <a:schemeClr val="tx1"/>
                </a:solidFill>
              </a:rPr>
              <a:t>ايجاد انگيزه لازم برای مشاركت در اجرای برنامه را و مربی خوب برای آن ها باشد. </a:t>
            </a:r>
            <a:r>
              <a:rPr lang="fa-IR" sz="2600" dirty="0">
                <a:solidFill>
                  <a:schemeClr val="tx1"/>
                </a:solidFill>
              </a:rPr>
              <a:t>محول </a:t>
            </a:r>
            <a:r>
              <a:rPr lang="fa-IR" sz="2600" dirty="0" smtClean="0">
                <a:solidFill>
                  <a:schemeClr val="tx1"/>
                </a:solidFill>
              </a:rPr>
              <a:t>كرد ن نقش ها و مسؤليت های افراد كميته</a:t>
            </a:r>
          </a:p>
        </p:txBody>
      </p:sp>
    </p:spTree>
    <p:extLst>
      <p:ext uri="{BB962C8B-B14F-4D97-AF65-F5344CB8AC3E}">
        <p14:creationId xmlns:p14="http://schemas.microsoft.com/office/powerpoint/2010/main" val="601917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980728"/>
            <a:ext cx="8136904" cy="5616624"/>
          </a:xfrm>
        </p:spPr>
        <p:txBody>
          <a:bodyPr>
            <a:normAutofit/>
          </a:bodyPr>
          <a:lstStyle/>
          <a:p>
            <a:pPr marL="342900" indent="-342900" algn="just">
              <a:buFont typeface="Wingdings" pitchFamily="2" charset="2"/>
              <a:buChar char="q"/>
            </a:pPr>
            <a:r>
              <a:rPr lang="fa-IR" sz="2400" dirty="0" smtClean="0">
                <a:solidFill>
                  <a:schemeClr val="tx1"/>
                </a:solidFill>
              </a:rPr>
              <a:t> </a:t>
            </a:r>
            <a:r>
              <a:rPr lang="fa-IR" sz="4000" dirty="0">
                <a:solidFill>
                  <a:schemeClr val="tx1"/>
                </a:solidFill>
              </a:rPr>
              <a:t>تشخيص نقش ها و تفويض مسؤليت ها</a:t>
            </a:r>
            <a:endParaRPr lang="en-US" sz="4000" dirty="0">
              <a:solidFill>
                <a:schemeClr val="tx1"/>
              </a:solidFill>
            </a:endParaRPr>
          </a:p>
          <a:p>
            <a:pPr marL="342900" indent="-342900" algn="just" rtl="1">
              <a:buFont typeface="Wingdings" pitchFamily="2" charset="2"/>
              <a:buChar char="q"/>
            </a:pPr>
            <a:r>
              <a:rPr lang="fa-IR" sz="4000" dirty="0" smtClean="0">
                <a:solidFill>
                  <a:schemeClr val="tx1"/>
                </a:solidFill>
              </a:rPr>
              <a:t>جلسات كميته</a:t>
            </a:r>
          </a:p>
          <a:p>
            <a:pPr algn="just" rtl="1"/>
            <a:endParaRPr lang="fa-IR" sz="2400" dirty="0" smtClean="0">
              <a:solidFill>
                <a:schemeClr val="tx1"/>
              </a:solidFill>
            </a:endParaRPr>
          </a:p>
          <a:p>
            <a:pPr algn="just" rtl="1"/>
            <a:r>
              <a:rPr lang="fa-IR" sz="2800" dirty="0" smtClean="0">
                <a:solidFill>
                  <a:schemeClr val="tx1"/>
                </a:solidFill>
              </a:rPr>
              <a:t>در شروع ،جلسات كميته هفتگی / بعد از استقرار برنامه ماهانه / در تداوم سه ماه يكبار </a:t>
            </a:r>
          </a:p>
          <a:p>
            <a:pPr algn="just"/>
            <a:r>
              <a:rPr lang="fa-IR" sz="2800" dirty="0">
                <a:solidFill>
                  <a:schemeClr val="tx1"/>
                </a:solidFill>
              </a:rPr>
              <a:t>تنظيم دستور </a:t>
            </a:r>
            <a:r>
              <a:rPr lang="fa-IR" sz="2800" dirty="0" smtClean="0">
                <a:solidFill>
                  <a:schemeClr val="tx1"/>
                </a:solidFill>
              </a:rPr>
              <a:t>كاربرای نتايج جلسات </a:t>
            </a:r>
          </a:p>
          <a:p>
            <a:pPr algn="just"/>
            <a:r>
              <a:rPr lang="fa-IR" sz="2800" dirty="0" smtClean="0">
                <a:solidFill>
                  <a:schemeClr val="tx1"/>
                </a:solidFill>
              </a:rPr>
              <a:t>در نتيجه هر شخصی كه به جلسه شما بپيوندد ايده ای واضح راجع به آنچه از او انتظار می رود خواهد داشت.</a:t>
            </a:r>
          </a:p>
          <a:p>
            <a:pPr algn="just" rtl="1"/>
            <a:r>
              <a:rPr lang="fa-IR" sz="2800" dirty="0" smtClean="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2524975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TotalTime>
  <Words>1612</Words>
  <Application>Microsoft Office PowerPoint</Application>
  <PresentationFormat>On-screen Show (4:3)</PresentationFormat>
  <Paragraphs>177</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10 گام  برای اجرای  برنامه ارتقا سلامت در محل کار</vt:lpstr>
      <vt:lpstr>PowerPoint Presentation</vt:lpstr>
      <vt:lpstr>PowerPoint Presentation</vt:lpstr>
      <vt:lpstr>گام1:حمايت مديريت را جلب كنيد</vt:lpstr>
      <vt:lpstr>گام2: خلاصه خط مشی برنامه را معرفی و نيازها را شناسايی كنيد</vt:lpstr>
      <vt:lpstr>PowerPoint Presentation</vt:lpstr>
      <vt:lpstr>گام3: جلب حمايت كاركنان را وتعيين  مسؤليت ها</vt:lpstr>
      <vt:lpstr>تشكيل كميته محل كار سالم و مديريت آن</vt:lpstr>
      <vt:lpstr>PowerPoint Presentation</vt:lpstr>
      <vt:lpstr> گام4:تعيين اهداف كلی،اختصاصی و رفتاری </vt:lpstr>
      <vt:lpstr>گام5: تعيين فعاليت های برنامه ،برنامه عملياتی و بودجه</vt:lpstr>
      <vt:lpstr>تهيه برنامه عملياتی</vt:lpstr>
      <vt:lpstr>گام6: مشوق ها و پاداش ها را انتخاب كنيد</vt:lpstr>
      <vt:lpstr>PowerPoint Presentation</vt:lpstr>
      <vt:lpstr>گام7: حمايت های بيشتری را شناسايی كنيد</vt:lpstr>
      <vt:lpstr> گام 8: برنامه خود را ترويج و توسعه دهيد</vt:lpstr>
      <vt:lpstr>گام9: برنامه خود را مديريت كنيد</vt:lpstr>
      <vt:lpstr>گام10: برنامه خود را ارزشيابی كرده و ارتقا دهيد</vt:lpstr>
      <vt:lpstr>مرور و اصلاح برنامه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اجرای ضروری برنامه های ارتقای سلامت در محل كار:</dc:title>
  <dc:creator>bimari</dc:creator>
  <cp:lastModifiedBy>a</cp:lastModifiedBy>
  <cp:revision>83</cp:revision>
  <dcterms:created xsi:type="dcterms:W3CDTF">2016-04-13T05:17:56Z</dcterms:created>
  <dcterms:modified xsi:type="dcterms:W3CDTF">2016-04-30T06:49:35Z</dcterms:modified>
</cp:coreProperties>
</file>